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4" r:id="rId4"/>
    <p:sldId id="259" r:id="rId5"/>
    <p:sldId id="284" r:id="rId6"/>
    <p:sldId id="299" r:id="rId7"/>
    <p:sldId id="300" r:id="rId8"/>
    <p:sldId id="301" r:id="rId9"/>
    <p:sldId id="302" r:id="rId10"/>
    <p:sldId id="268" r:id="rId11"/>
    <p:sldId id="257" r:id="rId12"/>
    <p:sldId id="285" r:id="rId13"/>
    <p:sldId id="286" r:id="rId14"/>
    <p:sldId id="267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69" r:id="rId26"/>
    <p:sldId id="297" r:id="rId27"/>
    <p:sldId id="303" r:id="rId28"/>
    <p:sldId id="298" r:id="rId29"/>
    <p:sldId id="265" r:id="rId30"/>
    <p:sldId id="275" r:id="rId31"/>
    <p:sldId id="28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AD5E8"/>
    <a:srgbClr val="CCCCCC"/>
    <a:srgbClr val="AFABAB"/>
    <a:srgbClr val="7F7F7F"/>
    <a:srgbClr val="92A8D1"/>
    <a:srgbClr val="DCE3F0"/>
    <a:srgbClr val="B9C7E1"/>
    <a:srgbClr val="BCD2E3"/>
    <a:srgbClr val="228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5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6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7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0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12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8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1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4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74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7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228C2-7A4D-4D5B-9F8C-B6753259D432}" type="datetimeFigureOut">
              <a:rPr lang="zh-CN" altLang="en-US" smtClean="0"/>
              <a:pPr/>
              <a:t>2020/7/1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31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23248" y="-2"/>
            <a:ext cx="7853082" cy="30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728015" y="612194"/>
            <a:ext cx="2735970" cy="1835606"/>
          </a:xfrm>
          <a:custGeom>
            <a:avLst/>
            <a:gdLst>
              <a:gd name="connsiteX0" fmla="*/ 1888760 w 2735970"/>
              <a:gd name="connsiteY0" fmla="*/ 1628241 h 1835606"/>
              <a:gd name="connsiteX1" fmla="*/ 2180289 w 2735970"/>
              <a:gd name="connsiteY1" fmla="*/ 1628241 h 1835606"/>
              <a:gd name="connsiteX2" fmla="*/ 2300560 w 2735970"/>
              <a:gd name="connsiteY2" fmla="*/ 1835606 h 1835606"/>
              <a:gd name="connsiteX3" fmla="*/ 411800 w 2735970"/>
              <a:gd name="connsiteY3" fmla="*/ 1835606 h 1835606"/>
              <a:gd name="connsiteX4" fmla="*/ 532071 w 2735970"/>
              <a:gd name="connsiteY4" fmla="*/ 1628242 h 1835606"/>
              <a:gd name="connsiteX5" fmla="*/ 1888760 w 2735970"/>
              <a:gd name="connsiteY5" fmla="*/ 1628242 h 1835606"/>
              <a:gd name="connsiteX6" fmla="*/ 1367985 w 2735970"/>
              <a:gd name="connsiteY6" fmla="*/ 730354 h 1835606"/>
              <a:gd name="connsiteX7" fmla="*/ 1888760 w 2735970"/>
              <a:gd name="connsiteY7" fmla="*/ 1628241 h 1835606"/>
              <a:gd name="connsiteX8" fmla="*/ 847210 w 2735970"/>
              <a:gd name="connsiteY8" fmla="*/ 1628241 h 1835606"/>
              <a:gd name="connsiteX9" fmla="*/ 1356180 w 2735970"/>
              <a:gd name="connsiteY9" fmla="*/ 207365 h 1835606"/>
              <a:gd name="connsiteX10" fmla="*/ 1513749 w 2735970"/>
              <a:gd name="connsiteY10" fmla="*/ 479036 h 1835606"/>
              <a:gd name="connsiteX11" fmla="*/ 1367985 w 2735970"/>
              <a:gd name="connsiteY11" fmla="*/ 730354 h 1835606"/>
              <a:gd name="connsiteX12" fmla="*/ 1210416 w 2735970"/>
              <a:gd name="connsiteY12" fmla="*/ 458683 h 1835606"/>
              <a:gd name="connsiteX13" fmla="*/ 944380 w 2735970"/>
              <a:gd name="connsiteY13" fmla="*/ 1 h 1835606"/>
              <a:gd name="connsiteX14" fmla="*/ 1210416 w 2735970"/>
              <a:gd name="connsiteY14" fmla="*/ 458683 h 1835606"/>
              <a:gd name="connsiteX15" fmla="*/ 532071 w 2735970"/>
              <a:gd name="connsiteY15" fmla="*/ 1628242 h 1835606"/>
              <a:gd name="connsiteX16" fmla="*/ 0 w 2735970"/>
              <a:gd name="connsiteY16" fmla="*/ 1628242 h 1835606"/>
              <a:gd name="connsiteX17" fmla="*/ 1791590 w 2735970"/>
              <a:gd name="connsiteY17" fmla="*/ 0 h 1835606"/>
              <a:gd name="connsiteX18" fmla="*/ 2735970 w 2735970"/>
              <a:gd name="connsiteY18" fmla="*/ 1628241 h 1835606"/>
              <a:gd name="connsiteX19" fmla="*/ 2180289 w 2735970"/>
              <a:gd name="connsiteY19" fmla="*/ 1628241 h 1835606"/>
              <a:gd name="connsiteX20" fmla="*/ 1513749 w 2735970"/>
              <a:gd name="connsiteY20" fmla="*/ 479036 h 183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35970" h="1835606">
                <a:moveTo>
                  <a:pt x="1888760" y="1628241"/>
                </a:moveTo>
                <a:lnTo>
                  <a:pt x="2180289" y="1628241"/>
                </a:lnTo>
                <a:lnTo>
                  <a:pt x="2300560" y="1835606"/>
                </a:lnTo>
                <a:lnTo>
                  <a:pt x="411800" y="1835606"/>
                </a:lnTo>
                <a:lnTo>
                  <a:pt x="532071" y="1628242"/>
                </a:lnTo>
                <a:lnTo>
                  <a:pt x="1888760" y="1628242"/>
                </a:lnTo>
                <a:close/>
                <a:moveTo>
                  <a:pt x="1367985" y="730354"/>
                </a:moveTo>
                <a:lnTo>
                  <a:pt x="1888760" y="1628241"/>
                </a:lnTo>
                <a:lnTo>
                  <a:pt x="847210" y="1628241"/>
                </a:lnTo>
                <a:close/>
                <a:moveTo>
                  <a:pt x="1356180" y="207365"/>
                </a:moveTo>
                <a:lnTo>
                  <a:pt x="1513749" y="479036"/>
                </a:lnTo>
                <a:lnTo>
                  <a:pt x="1367985" y="730354"/>
                </a:lnTo>
                <a:lnTo>
                  <a:pt x="1210416" y="458683"/>
                </a:lnTo>
                <a:close/>
                <a:moveTo>
                  <a:pt x="944380" y="1"/>
                </a:moveTo>
                <a:lnTo>
                  <a:pt x="1210416" y="458683"/>
                </a:lnTo>
                <a:lnTo>
                  <a:pt x="532071" y="1628242"/>
                </a:lnTo>
                <a:lnTo>
                  <a:pt x="0" y="1628242"/>
                </a:lnTo>
                <a:close/>
                <a:moveTo>
                  <a:pt x="1791590" y="0"/>
                </a:moveTo>
                <a:lnTo>
                  <a:pt x="2735970" y="1628241"/>
                </a:lnTo>
                <a:lnTo>
                  <a:pt x="2180289" y="1628241"/>
                </a:lnTo>
                <a:lnTo>
                  <a:pt x="1513749" y="47903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46139" y="3510898"/>
            <a:ext cx="4607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cs typeface="+mn-ea"/>
                <a:sym typeface="+mn-lt"/>
              </a:rPr>
              <a:t>项目结果与开发心路历程分享</a:t>
            </a:r>
            <a:endParaRPr lang="en-US" altLang="zh-CN" sz="4000" dirty="0"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848670" y="-3"/>
            <a:ext cx="1800000" cy="3420000"/>
          </a:xfrm>
          <a:custGeom>
            <a:avLst/>
            <a:gdLst>
              <a:gd name="connsiteX0" fmla="*/ 180000 w 1800000"/>
              <a:gd name="connsiteY0" fmla="*/ 3240000 h 3420000"/>
              <a:gd name="connsiteX1" fmla="*/ 1800000 w 1800000"/>
              <a:gd name="connsiteY1" fmla="*/ 3240000 h 3420000"/>
              <a:gd name="connsiteX2" fmla="*/ 1800000 w 1800000"/>
              <a:gd name="connsiteY2" fmla="*/ 3420000 h 3420000"/>
              <a:gd name="connsiteX3" fmla="*/ 180000 w 1800000"/>
              <a:gd name="connsiteY3" fmla="*/ 3420000 h 3420000"/>
              <a:gd name="connsiteX4" fmla="*/ 0 w 1800000"/>
              <a:gd name="connsiteY4" fmla="*/ 0 h 3420000"/>
              <a:gd name="connsiteX5" fmla="*/ 180000 w 1800000"/>
              <a:gd name="connsiteY5" fmla="*/ 0 h 3420000"/>
              <a:gd name="connsiteX6" fmla="*/ 180000 w 1800000"/>
              <a:gd name="connsiteY6" fmla="*/ 3240000 h 3420000"/>
              <a:gd name="connsiteX7" fmla="*/ 0 w 1800000"/>
              <a:gd name="connsiteY7" fmla="*/ 324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00" h="3420000">
                <a:moveTo>
                  <a:pt x="180000" y="3240000"/>
                </a:moveTo>
                <a:lnTo>
                  <a:pt x="1800000" y="3240000"/>
                </a:lnTo>
                <a:lnTo>
                  <a:pt x="1800000" y="3420000"/>
                </a:lnTo>
                <a:lnTo>
                  <a:pt x="180000" y="3420000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 flipH="1">
            <a:off x="8682502" y="-3"/>
            <a:ext cx="1800000" cy="3420000"/>
          </a:xfrm>
          <a:custGeom>
            <a:avLst/>
            <a:gdLst>
              <a:gd name="connsiteX0" fmla="*/ 180000 w 1800000"/>
              <a:gd name="connsiteY0" fmla="*/ 3240000 h 3420000"/>
              <a:gd name="connsiteX1" fmla="*/ 1800000 w 1800000"/>
              <a:gd name="connsiteY1" fmla="*/ 3240000 h 3420000"/>
              <a:gd name="connsiteX2" fmla="*/ 1800000 w 1800000"/>
              <a:gd name="connsiteY2" fmla="*/ 3420000 h 3420000"/>
              <a:gd name="connsiteX3" fmla="*/ 180000 w 1800000"/>
              <a:gd name="connsiteY3" fmla="*/ 3420000 h 3420000"/>
              <a:gd name="connsiteX4" fmla="*/ 0 w 1800000"/>
              <a:gd name="connsiteY4" fmla="*/ 0 h 3420000"/>
              <a:gd name="connsiteX5" fmla="*/ 180000 w 1800000"/>
              <a:gd name="connsiteY5" fmla="*/ 0 h 3420000"/>
              <a:gd name="connsiteX6" fmla="*/ 180000 w 1800000"/>
              <a:gd name="connsiteY6" fmla="*/ 3240000 h 3420000"/>
              <a:gd name="connsiteX7" fmla="*/ 0 w 1800000"/>
              <a:gd name="connsiteY7" fmla="*/ 324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00" h="3420000">
                <a:moveTo>
                  <a:pt x="180000" y="3240000"/>
                </a:moveTo>
                <a:lnTo>
                  <a:pt x="1800000" y="3240000"/>
                </a:lnTo>
                <a:lnTo>
                  <a:pt x="1800000" y="3420000"/>
                </a:lnTo>
                <a:lnTo>
                  <a:pt x="180000" y="3420000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223248" y="5474220"/>
            <a:ext cx="80482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400" dirty="0">
                <a:cs typeface="+mn-ea"/>
                <a:sym typeface="+mn-lt"/>
              </a:rPr>
              <a:t>Accepted</a:t>
            </a:r>
            <a:r>
              <a:rPr lang="zh-CN" altLang="en-US" sz="2400" dirty="0">
                <a:cs typeface="+mn-ea"/>
                <a:sym typeface="+mn-lt"/>
              </a:rPr>
              <a:t>小组                                          </a:t>
            </a:r>
            <a:r>
              <a:rPr lang="en-US" altLang="zh-CN" sz="2400" dirty="0">
                <a:cs typeface="+mn-ea"/>
                <a:sym typeface="+mn-lt"/>
              </a:rPr>
              <a:t>2020</a:t>
            </a:r>
            <a:r>
              <a:rPr lang="zh-CN" altLang="en-US" sz="2400" dirty="0">
                <a:cs typeface="+mn-ea"/>
                <a:sym typeface="+mn-lt"/>
              </a:rPr>
              <a:t>年</a:t>
            </a:r>
            <a:r>
              <a:rPr lang="en-US" altLang="zh-CN" sz="2400" dirty="0">
                <a:cs typeface="+mn-ea"/>
                <a:sym typeface="+mn-lt"/>
              </a:rPr>
              <a:t>7</a:t>
            </a:r>
            <a:r>
              <a:rPr lang="zh-CN" altLang="en-US" sz="2400" dirty="0">
                <a:cs typeface="+mn-ea"/>
                <a:sym typeface="+mn-lt"/>
              </a:rPr>
              <a:t>月</a:t>
            </a:r>
            <a:r>
              <a:rPr lang="en-US" altLang="zh-CN" sz="2400" dirty="0">
                <a:cs typeface="+mn-ea"/>
                <a:sym typeface="+mn-lt"/>
              </a:rPr>
              <a:t>1</a:t>
            </a:r>
            <a:r>
              <a:rPr lang="zh-CN" altLang="en-US" sz="2400" dirty="0">
                <a:cs typeface="+mn-ea"/>
                <a:sym typeface="+mn-lt"/>
              </a:rPr>
              <a:t>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9BD3D1-CC92-42E6-A9F2-79B3FFD90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09" y="4585055"/>
            <a:ext cx="2267712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8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400"/>
                    </a14:imgEffect>
                    <a14:imgEffect>
                      <a14:saturation sat="9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flipV="1">
            <a:off x="1795548" y="4298115"/>
            <a:ext cx="1961804" cy="1691210"/>
          </a:xfrm>
          <a:prstGeom prst="triangle">
            <a:avLst/>
          </a:prstGeom>
          <a:solidFill>
            <a:srgbClr val="DCE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36612" y="3788932"/>
            <a:ext cx="1720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1053" y="2842771"/>
            <a:ext cx="7155771" cy="1123067"/>
          </a:xfrm>
          <a:prstGeom prst="rect">
            <a:avLst/>
          </a:prstGeom>
          <a:solidFill>
            <a:srgbClr val="DCE3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91274" y="2888621"/>
            <a:ext cx="7045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cs typeface="+mn-ea"/>
                <a:sym typeface="+mn-lt"/>
              </a:rPr>
              <a:t>我们的项目</a:t>
            </a:r>
            <a:r>
              <a:rPr lang="zh-CN" altLang="en-US" sz="4000" b="1" dirty="0">
                <a:solidFill>
                  <a:srgbClr val="002060"/>
                </a:solidFill>
                <a:cs typeface="+mn-ea"/>
                <a:sym typeface="+mn-lt"/>
              </a:rPr>
              <a:t>结果</a:t>
            </a:r>
            <a:endParaRPr lang="en-US" altLang="zh-CN" sz="40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8115" y="5096982"/>
            <a:ext cx="294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cs typeface="+mn-ea"/>
                <a:sym typeface="+mn-lt"/>
              </a:rPr>
              <a:t>项目结果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97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7600" y="59615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0494" y="1905506"/>
            <a:ext cx="78710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在这几个月里，我们完成了酒店管理系统</a:t>
            </a:r>
            <a:r>
              <a:rPr lang="zh-CN" altLang="zh-CN" sz="2400" dirty="0">
                <a:solidFill>
                  <a:srgbClr val="FF0000"/>
                </a:solidFill>
              </a:rPr>
              <a:t>所有的代码和文档</a:t>
            </a:r>
            <a:r>
              <a:rPr lang="zh-CN" altLang="zh-CN" sz="2400" dirty="0"/>
              <a:t>，几乎实现了《大作业需求</a:t>
            </a:r>
            <a:r>
              <a:rPr lang="en-US" altLang="zh-CN" sz="2400" dirty="0"/>
              <a:t>v3</a:t>
            </a:r>
            <a:r>
              <a:rPr lang="zh-CN" altLang="zh-CN" sz="2400" dirty="0"/>
              <a:t>》中</a:t>
            </a:r>
            <a:r>
              <a:rPr lang="zh-CN" altLang="zh-CN" sz="2400" dirty="0">
                <a:solidFill>
                  <a:srgbClr val="FF0000"/>
                </a:solidFill>
              </a:rPr>
              <a:t>所有的需求点</a:t>
            </a:r>
            <a:r>
              <a:rPr lang="zh-CN" altLang="zh-CN" sz="2400" dirty="0"/>
              <a:t>，同时实现了一些自己添加的功能，如</a:t>
            </a:r>
            <a:r>
              <a:rPr lang="zh-CN" altLang="zh-CN" sz="2400" dirty="0">
                <a:solidFill>
                  <a:srgbClr val="FF0000"/>
                </a:solidFill>
              </a:rPr>
              <a:t>等级充值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FF0000"/>
                </a:solidFill>
              </a:rPr>
              <a:t>个性化图片</a:t>
            </a:r>
            <a:r>
              <a:rPr lang="zh-CN" altLang="zh-CN" sz="2400" dirty="0"/>
              <a:t>等等。此外，我们还优化了一些功能，如</a:t>
            </a:r>
            <a:r>
              <a:rPr lang="zh-CN" altLang="zh-CN" sz="2400" dirty="0">
                <a:solidFill>
                  <a:srgbClr val="FF0000"/>
                </a:solidFill>
              </a:rPr>
              <a:t>评价评论</a:t>
            </a:r>
            <a:r>
              <a:rPr lang="zh-CN" altLang="zh-CN" sz="2400" dirty="0"/>
              <a:t>，让其更加合理。在网页布局方面，大家也是反复调整，提高用户的</a:t>
            </a:r>
            <a:r>
              <a:rPr lang="zh-CN" altLang="zh-CN" sz="2400" dirty="0">
                <a:solidFill>
                  <a:srgbClr val="FF0000"/>
                </a:solidFill>
              </a:rPr>
              <a:t>视觉体验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endParaRPr lang="zh-CN" altLang="zh-CN" sz="2400" dirty="0"/>
          </a:p>
          <a:p>
            <a:r>
              <a:rPr lang="zh-CN" altLang="zh-CN" sz="2400" dirty="0"/>
              <a:t>下面我们将在</a:t>
            </a:r>
            <a:r>
              <a:rPr lang="en-US" altLang="zh-CN" sz="2400" dirty="0"/>
              <a:t>PPT</a:t>
            </a:r>
            <a:r>
              <a:rPr lang="zh-CN" altLang="zh-CN" sz="2400" dirty="0"/>
              <a:t>里</a:t>
            </a:r>
            <a:r>
              <a:rPr lang="zh-CN" altLang="zh-CN" sz="2400" dirty="0">
                <a:solidFill>
                  <a:srgbClr val="FF0000"/>
                </a:solidFill>
              </a:rPr>
              <a:t>用几个</a:t>
            </a:r>
            <a:r>
              <a:rPr lang="zh-CN" altLang="en-US" sz="2400" dirty="0">
                <a:solidFill>
                  <a:srgbClr val="FF0000"/>
                </a:solidFill>
              </a:rPr>
              <a:t>情</a:t>
            </a:r>
            <a:r>
              <a:rPr lang="zh-CN" altLang="zh-CN" sz="2400" dirty="0">
                <a:solidFill>
                  <a:srgbClr val="FF0000"/>
                </a:solidFill>
              </a:rPr>
              <a:t>景</a:t>
            </a:r>
            <a:r>
              <a:rPr lang="zh-CN" altLang="zh-CN" sz="2400" dirty="0"/>
              <a:t>演示系统成果的部分功能。</a:t>
            </a:r>
          </a:p>
        </p:txBody>
      </p:sp>
    </p:spTree>
    <p:extLst>
      <p:ext uri="{BB962C8B-B14F-4D97-AF65-F5344CB8AC3E}">
        <p14:creationId xmlns:p14="http://schemas.microsoft.com/office/powerpoint/2010/main" val="152003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49917" y="1371512"/>
            <a:ext cx="290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5000" dirty="0"/>
              <a:t>情景一</a:t>
            </a:r>
            <a:endParaRPr lang="zh-CN" altLang="en-US" sz="50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6154" y="3656279"/>
            <a:ext cx="5213054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国庆期间，小明打算同朋友一起出去游玩。不过，在征求完朋友的居住意见后，他发愁了，如何在网上找到一家</a:t>
            </a:r>
            <a:r>
              <a:rPr lang="zh-CN" altLang="zh-CN" sz="2400" dirty="0">
                <a:solidFill>
                  <a:srgbClr val="FF0000"/>
                </a:solidFill>
              </a:rPr>
              <a:t>让大家满意的酒店</a:t>
            </a:r>
            <a:r>
              <a:rPr lang="zh-CN" altLang="zh-CN" sz="2400" dirty="0"/>
              <a:t>呢？</a:t>
            </a:r>
            <a:endParaRPr lang="en-US" altLang="zh-CN" sz="2400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14" name="任意多边形 13"/>
          <p:cNvSpPr/>
          <p:nvPr/>
        </p:nvSpPr>
        <p:spPr>
          <a:xfrm rot="5400000">
            <a:off x="2460654" y="-373166"/>
            <a:ext cx="2604055" cy="5425529"/>
          </a:xfrm>
          <a:custGeom>
            <a:avLst/>
            <a:gdLst>
              <a:gd name="connsiteX0" fmla="*/ 2450573 w 2604055"/>
              <a:gd name="connsiteY0" fmla="*/ 2719719 h 5425529"/>
              <a:gd name="connsiteX1" fmla="*/ 2450573 w 2604055"/>
              <a:gd name="connsiteY1" fmla="*/ 2611719 h 5425529"/>
              <a:gd name="connsiteX2" fmla="*/ 2604055 w 2604055"/>
              <a:gd name="connsiteY2" fmla="*/ 2611719 h 5425529"/>
              <a:gd name="connsiteX3" fmla="*/ 2604055 w 2604055"/>
              <a:gd name="connsiteY3" fmla="*/ 2719719 h 5425529"/>
              <a:gd name="connsiteX4" fmla="*/ 2342573 w 2604055"/>
              <a:gd name="connsiteY4" fmla="*/ 2611719 h 5425529"/>
              <a:gd name="connsiteX5" fmla="*/ 2342573 w 2604055"/>
              <a:gd name="connsiteY5" fmla="*/ 0 h 5425529"/>
              <a:gd name="connsiteX6" fmla="*/ 2450573 w 2604055"/>
              <a:gd name="connsiteY6" fmla="*/ 0 h 5425529"/>
              <a:gd name="connsiteX7" fmla="*/ 2450573 w 2604055"/>
              <a:gd name="connsiteY7" fmla="*/ 2611719 h 5425529"/>
              <a:gd name="connsiteX8" fmla="*/ 2342573 w 2604055"/>
              <a:gd name="connsiteY8" fmla="*/ 5425529 h 5425529"/>
              <a:gd name="connsiteX9" fmla="*/ 2342573 w 2604055"/>
              <a:gd name="connsiteY9" fmla="*/ 2719719 h 5425529"/>
              <a:gd name="connsiteX10" fmla="*/ 2450573 w 2604055"/>
              <a:gd name="connsiteY10" fmla="*/ 2719719 h 5425529"/>
              <a:gd name="connsiteX11" fmla="*/ 2450573 w 2604055"/>
              <a:gd name="connsiteY11" fmla="*/ 5425529 h 5425529"/>
              <a:gd name="connsiteX12" fmla="*/ 0 w 2604055"/>
              <a:gd name="connsiteY12" fmla="*/ 2719719 h 5425529"/>
              <a:gd name="connsiteX13" fmla="*/ 0 w 2604055"/>
              <a:gd name="connsiteY13" fmla="*/ 2611719 h 5425529"/>
              <a:gd name="connsiteX14" fmla="*/ 2342573 w 2604055"/>
              <a:gd name="connsiteY14" fmla="*/ 2611719 h 5425529"/>
              <a:gd name="connsiteX15" fmla="*/ 2342573 w 2604055"/>
              <a:gd name="connsiteY15" fmla="*/ 2719719 h 542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5425529">
                <a:moveTo>
                  <a:pt x="2450573" y="2719719"/>
                </a:moveTo>
                <a:lnTo>
                  <a:pt x="2450573" y="2611719"/>
                </a:lnTo>
                <a:lnTo>
                  <a:pt x="2604055" y="2611719"/>
                </a:lnTo>
                <a:lnTo>
                  <a:pt x="2604055" y="2719719"/>
                </a:lnTo>
                <a:close/>
                <a:moveTo>
                  <a:pt x="2342573" y="2611719"/>
                </a:moveTo>
                <a:lnTo>
                  <a:pt x="2342573" y="0"/>
                </a:lnTo>
                <a:lnTo>
                  <a:pt x="2450573" y="0"/>
                </a:lnTo>
                <a:lnTo>
                  <a:pt x="2450573" y="2611719"/>
                </a:lnTo>
                <a:close/>
                <a:moveTo>
                  <a:pt x="2342573" y="5425529"/>
                </a:moveTo>
                <a:lnTo>
                  <a:pt x="2342573" y="2719719"/>
                </a:lnTo>
                <a:lnTo>
                  <a:pt x="2450573" y="2719719"/>
                </a:lnTo>
                <a:lnTo>
                  <a:pt x="2450573" y="5425529"/>
                </a:lnTo>
                <a:close/>
                <a:moveTo>
                  <a:pt x="0" y="2719719"/>
                </a:moveTo>
                <a:lnTo>
                  <a:pt x="0" y="2611719"/>
                </a:lnTo>
                <a:lnTo>
                  <a:pt x="2342573" y="2611719"/>
                </a:lnTo>
                <a:lnTo>
                  <a:pt x="2342573" y="2719719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 rot="16200000">
            <a:off x="6639832" y="2844314"/>
            <a:ext cx="3600000" cy="1800000"/>
          </a:xfrm>
          <a:custGeom>
            <a:avLst/>
            <a:gdLst>
              <a:gd name="connsiteX0" fmla="*/ 108000 w 3600000"/>
              <a:gd name="connsiteY0" fmla="*/ 108000 h 1800000"/>
              <a:gd name="connsiteX1" fmla="*/ 108000 w 3600000"/>
              <a:gd name="connsiteY1" fmla="*/ 1800000 h 1800000"/>
              <a:gd name="connsiteX2" fmla="*/ 0 w 3600000"/>
              <a:gd name="connsiteY2" fmla="*/ 1800000 h 1800000"/>
              <a:gd name="connsiteX3" fmla="*/ 0 w 3600000"/>
              <a:gd name="connsiteY3" fmla="*/ 108000 h 1800000"/>
              <a:gd name="connsiteX4" fmla="*/ 3600000 w 3600000"/>
              <a:gd name="connsiteY4" fmla="*/ 0 h 1800000"/>
              <a:gd name="connsiteX5" fmla="*/ 3600000 w 3600000"/>
              <a:gd name="connsiteY5" fmla="*/ 108000 h 1800000"/>
              <a:gd name="connsiteX6" fmla="*/ 108000 w 3600000"/>
              <a:gd name="connsiteY6" fmla="*/ 108000 h 1800000"/>
              <a:gd name="connsiteX7" fmla="*/ 108000 w 3600000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180000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313B88-F1A1-4E0C-AACC-2F9C964FB4D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70" y="2004540"/>
            <a:ext cx="4545930" cy="34437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7C566D-9BDB-4B1D-A64D-516BEAD61975}"/>
              </a:ext>
            </a:extLst>
          </p:cNvPr>
          <p:cNvSpPr txBox="1"/>
          <p:nvPr/>
        </p:nvSpPr>
        <p:spPr>
          <a:xfrm>
            <a:off x="1156154" y="3791798"/>
            <a:ext cx="49398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所幸，我们的网站刚好可以解决小明的困扰。</a:t>
            </a:r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FB5EF4B-35E3-40EA-8933-1F822E61D5A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69" y="2004539"/>
            <a:ext cx="4545929" cy="34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5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9753" y="351071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17312" y="756025"/>
            <a:ext cx="110030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400" dirty="0"/>
              <a:t>如何货比三家，选取一个合适的酒店？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6330" y="3864992"/>
            <a:ext cx="3347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不要紧，我们提供了</a:t>
            </a:r>
            <a:endParaRPr lang="en-US" altLang="zh-CN" sz="2400" dirty="0"/>
          </a:p>
          <a:p>
            <a:r>
              <a:rPr lang="zh-CN" altLang="zh-CN" sz="3200" dirty="0">
                <a:solidFill>
                  <a:srgbClr val="FF0000"/>
                </a:solidFill>
              </a:rPr>
              <a:t>排序与搜索功能</a:t>
            </a:r>
            <a:r>
              <a:rPr lang="zh-CN" altLang="en-US" sz="3200" dirty="0">
                <a:solidFill>
                  <a:srgbClr val="FF0000"/>
                </a:solidFill>
              </a:rPr>
              <a:t>！</a:t>
            </a:r>
            <a:endParaRPr lang="zh-CN" altLang="zh-CN" sz="3200" dirty="0"/>
          </a:p>
        </p:txBody>
      </p:sp>
      <p:sp>
        <p:nvSpPr>
          <p:cNvPr id="15" name="任意多边形 14"/>
          <p:cNvSpPr/>
          <p:nvPr/>
        </p:nvSpPr>
        <p:spPr>
          <a:xfrm rot="5400000">
            <a:off x="3402553" y="1380682"/>
            <a:ext cx="2604055" cy="3801316"/>
          </a:xfrm>
          <a:custGeom>
            <a:avLst/>
            <a:gdLst>
              <a:gd name="connsiteX0" fmla="*/ 476443 w 2604055"/>
              <a:gd name="connsiteY0" fmla="*/ 2724393 h 3801316"/>
              <a:gd name="connsiteX1" fmla="*/ 476443 w 2604055"/>
              <a:gd name="connsiteY1" fmla="*/ 2616393 h 3801316"/>
              <a:gd name="connsiteX2" fmla="*/ 2604055 w 2604055"/>
              <a:gd name="connsiteY2" fmla="*/ 2616393 h 3801316"/>
              <a:gd name="connsiteX3" fmla="*/ 2604055 w 2604055"/>
              <a:gd name="connsiteY3" fmla="*/ 2724393 h 3801316"/>
              <a:gd name="connsiteX4" fmla="*/ 361441 w 2604055"/>
              <a:gd name="connsiteY4" fmla="*/ 2616393 h 3801316"/>
              <a:gd name="connsiteX5" fmla="*/ 361441 w 2604055"/>
              <a:gd name="connsiteY5" fmla="*/ 0 h 3801316"/>
              <a:gd name="connsiteX6" fmla="*/ 476443 w 2604055"/>
              <a:gd name="connsiteY6" fmla="*/ 0 h 3801316"/>
              <a:gd name="connsiteX7" fmla="*/ 476443 w 2604055"/>
              <a:gd name="connsiteY7" fmla="*/ 2616393 h 3801316"/>
              <a:gd name="connsiteX8" fmla="*/ 361441 w 2604055"/>
              <a:gd name="connsiteY8" fmla="*/ 3801316 h 3801316"/>
              <a:gd name="connsiteX9" fmla="*/ 361441 w 2604055"/>
              <a:gd name="connsiteY9" fmla="*/ 2724393 h 3801316"/>
              <a:gd name="connsiteX10" fmla="*/ 476443 w 2604055"/>
              <a:gd name="connsiteY10" fmla="*/ 2724393 h 3801316"/>
              <a:gd name="connsiteX11" fmla="*/ 476443 w 2604055"/>
              <a:gd name="connsiteY11" fmla="*/ 3801316 h 3801316"/>
              <a:gd name="connsiteX12" fmla="*/ 0 w 2604055"/>
              <a:gd name="connsiteY12" fmla="*/ 2724393 h 3801316"/>
              <a:gd name="connsiteX13" fmla="*/ 0 w 2604055"/>
              <a:gd name="connsiteY13" fmla="*/ 2616393 h 3801316"/>
              <a:gd name="connsiteX14" fmla="*/ 361441 w 2604055"/>
              <a:gd name="connsiteY14" fmla="*/ 2616393 h 3801316"/>
              <a:gd name="connsiteX15" fmla="*/ 361441 w 2604055"/>
              <a:gd name="connsiteY15" fmla="*/ 2724393 h 380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3801316">
                <a:moveTo>
                  <a:pt x="476443" y="2724393"/>
                </a:moveTo>
                <a:lnTo>
                  <a:pt x="476443" y="2616393"/>
                </a:lnTo>
                <a:lnTo>
                  <a:pt x="2604055" y="2616393"/>
                </a:lnTo>
                <a:lnTo>
                  <a:pt x="2604055" y="2724393"/>
                </a:lnTo>
                <a:close/>
                <a:moveTo>
                  <a:pt x="361441" y="2616393"/>
                </a:moveTo>
                <a:lnTo>
                  <a:pt x="361441" y="0"/>
                </a:lnTo>
                <a:lnTo>
                  <a:pt x="476443" y="0"/>
                </a:lnTo>
                <a:lnTo>
                  <a:pt x="476443" y="2616393"/>
                </a:lnTo>
                <a:close/>
                <a:moveTo>
                  <a:pt x="361441" y="3801316"/>
                </a:moveTo>
                <a:lnTo>
                  <a:pt x="361441" y="2724393"/>
                </a:lnTo>
                <a:lnTo>
                  <a:pt x="476443" y="2724393"/>
                </a:lnTo>
                <a:lnTo>
                  <a:pt x="476443" y="3801316"/>
                </a:lnTo>
                <a:close/>
                <a:moveTo>
                  <a:pt x="0" y="2724393"/>
                </a:moveTo>
                <a:lnTo>
                  <a:pt x="0" y="2616393"/>
                </a:lnTo>
                <a:lnTo>
                  <a:pt x="361441" y="2616393"/>
                </a:lnTo>
                <a:lnTo>
                  <a:pt x="361441" y="2724393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D1825F4-83A6-41D2-AF4E-2324FE72D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86074" y="2450237"/>
            <a:ext cx="8205926" cy="43991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2C52CBC-9A2C-4D1A-A112-FA0CBC4A9F66}"/>
              </a:ext>
            </a:extLst>
          </p:cNvPr>
          <p:cNvSpPr txBox="1"/>
          <p:nvPr/>
        </p:nvSpPr>
        <p:spPr>
          <a:xfrm>
            <a:off x="6335697" y="4583368"/>
            <a:ext cx="40831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/>
              <a:t>酒店列表让人</a:t>
            </a:r>
            <a:r>
              <a:rPr lang="zh-CN" altLang="zh-CN" sz="3200" dirty="0">
                <a:solidFill>
                  <a:srgbClr val="FF0000"/>
                </a:solidFill>
              </a:rPr>
              <a:t>眼花缭乱？</a:t>
            </a:r>
            <a:endParaRPr lang="en-US" altLang="zh-CN" sz="32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E34836-7711-433E-BEBA-F5C5623CF3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70" y="4269519"/>
            <a:ext cx="1061479" cy="1061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2B1BEE-5DA8-4AE9-842B-6EC75B72E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4" y="4649822"/>
            <a:ext cx="1761337" cy="176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4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066858" y="641041"/>
            <a:ext cx="2021395" cy="1356186"/>
            <a:chOff x="5079253" y="572273"/>
            <a:chExt cx="2735970" cy="1835606"/>
          </a:xfrm>
        </p:grpSpPr>
        <p:sp>
          <p:nvSpPr>
            <p:cNvPr id="29" name="等腰三角形 28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BCD2E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BCD2E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BCD2E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094282" y="1319949"/>
            <a:ext cx="10223292" cy="151575"/>
          </a:xfrm>
          <a:prstGeom prst="rect">
            <a:avLst/>
          </a:prstGeom>
          <a:solidFill>
            <a:srgbClr val="BCD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1726151" y="1052179"/>
            <a:ext cx="8802765" cy="6466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CD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1200" dirty="0">
                <a:cs typeface="+mn-ea"/>
                <a:sym typeface="+mn-lt"/>
              </a:rPr>
              <a:t> </a:t>
            </a:r>
            <a:r>
              <a:rPr lang="zh-CN" altLang="en-US" sz="2400" spc="1200" dirty="0">
                <a:cs typeface="+mn-ea"/>
                <a:sym typeface="+mn-lt"/>
              </a:rPr>
              <a:t>下图为评分从高到低的排序示例</a:t>
            </a:r>
            <a:r>
              <a:rPr lang="en-US" altLang="zh-CN" sz="3200" spc="1200" dirty="0">
                <a:solidFill>
                  <a:srgbClr val="BCD2E3"/>
                </a:solidFill>
                <a:cs typeface="+mn-ea"/>
                <a:sym typeface="+mn-lt"/>
              </a:rPr>
              <a:t>.</a:t>
            </a:r>
            <a:r>
              <a:rPr lang="en-US" altLang="zh-CN" sz="3200" spc="1200" dirty="0">
                <a:cs typeface="+mn-ea"/>
                <a:sym typeface="+mn-lt"/>
              </a:rPr>
              <a:t>     </a:t>
            </a:r>
            <a:endParaRPr lang="zh-CN" altLang="en-US" sz="3200" spc="1200" dirty="0"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6D4803E-4865-448F-BDCD-5047D718CD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6221" y="1997225"/>
            <a:ext cx="7949494" cy="4066527"/>
          </a:xfrm>
          <a:prstGeom prst="rect">
            <a:avLst/>
          </a:prstGeom>
        </p:spPr>
      </p:pic>
      <p:sp>
        <p:nvSpPr>
          <p:cNvPr id="22" name="对角圆角矩形 8">
            <a:extLst>
              <a:ext uri="{FF2B5EF4-FFF2-40B4-BE49-F238E27FC236}">
                <a16:creationId xmlns:a16="http://schemas.microsoft.com/office/drawing/2014/main" id="{170084ED-A4D0-41FB-A846-C0EAAFFF03A2}"/>
              </a:ext>
            </a:extLst>
          </p:cNvPr>
          <p:cNvSpPr/>
          <p:nvPr/>
        </p:nvSpPr>
        <p:spPr>
          <a:xfrm>
            <a:off x="1726151" y="1052179"/>
            <a:ext cx="8802765" cy="6466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CD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1200" dirty="0">
                <a:cs typeface="+mn-ea"/>
                <a:sym typeface="+mn-lt"/>
              </a:rPr>
              <a:t> </a:t>
            </a:r>
            <a:r>
              <a:rPr lang="zh-CN" altLang="en-US" sz="2400" spc="1200" dirty="0">
                <a:cs typeface="+mn-ea"/>
                <a:sym typeface="+mn-lt"/>
              </a:rPr>
              <a:t>下图为搜索框</a:t>
            </a:r>
            <a:r>
              <a:rPr lang="en-US" altLang="zh-CN" sz="3200" spc="1200" dirty="0">
                <a:solidFill>
                  <a:srgbClr val="BCD2E3"/>
                </a:solidFill>
                <a:cs typeface="+mn-ea"/>
                <a:sym typeface="+mn-lt"/>
              </a:rPr>
              <a:t>.</a:t>
            </a:r>
            <a:r>
              <a:rPr lang="en-US" altLang="zh-CN" sz="3200" spc="1200" dirty="0">
                <a:cs typeface="+mn-ea"/>
                <a:sym typeface="+mn-lt"/>
              </a:rPr>
              <a:t>     </a:t>
            </a:r>
            <a:endParaRPr lang="zh-CN" altLang="en-US" sz="3200" spc="1200" dirty="0">
              <a:cs typeface="+mn-ea"/>
              <a:sym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3395EEE-38F7-47D6-8F9B-FA8E9A7DD7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68773" y="1759710"/>
            <a:ext cx="5274310" cy="5098290"/>
          </a:xfrm>
          <a:prstGeom prst="rect">
            <a:avLst/>
          </a:prstGeom>
        </p:spPr>
      </p:pic>
      <p:sp>
        <p:nvSpPr>
          <p:cNvPr id="24" name="对角圆角矩形 8">
            <a:extLst>
              <a:ext uri="{FF2B5EF4-FFF2-40B4-BE49-F238E27FC236}">
                <a16:creationId xmlns:a16="http://schemas.microsoft.com/office/drawing/2014/main" id="{372EA98B-2176-4E9B-B6D2-69E893A1B215}"/>
              </a:ext>
            </a:extLst>
          </p:cNvPr>
          <p:cNvSpPr/>
          <p:nvPr/>
        </p:nvSpPr>
        <p:spPr>
          <a:xfrm>
            <a:off x="1726150" y="1072416"/>
            <a:ext cx="8802765" cy="6466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CD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1200" dirty="0">
                <a:cs typeface="+mn-ea"/>
                <a:sym typeface="+mn-lt"/>
              </a:rPr>
              <a:t> </a:t>
            </a:r>
            <a:r>
              <a:rPr lang="zh-CN" altLang="en-US" sz="2400" spc="1200" dirty="0">
                <a:cs typeface="+mn-ea"/>
                <a:sym typeface="+mn-lt"/>
              </a:rPr>
              <a:t>此外，我们还提供“预订过”标签供参考</a:t>
            </a:r>
            <a:r>
              <a:rPr lang="en-US" altLang="zh-CN" sz="3200" spc="1200" dirty="0">
                <a:solidFill>
                  <a:srgbClr val="BCD2E3"/>
                </a:solidFill>
                <a:cs typeface="+mn-ea"/>
                <a:sym typeface="+mn-lt"/>
              </a:rPr>
              <a:t>.</a:t>
            </a:r>
            <a:r>
              <a:rPr lang="en-US" altLang="zh-CN" sz="3200" spc="1200" dirty="0">
                <a:cs typeface="+mn-ea"/>
                <a:sym typeface="+mn-lt"/>
              </a:rPr>
              <a:t>     </a:t>
            </a:r>
            <a:endParaRPr lang="zh-CN" altLang="en-US" sz="3200" spc="1200" dirty="0"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91D922A-54FA-4B69-9351-A0F4084855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16774" y="1929676"/>
            <a:ext cx="3095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4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2" grpId="0" animBg="1"/>
      <p:bldP spid="22" grpId="1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7600" y="59615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0494" y="760286"/>
            <a:ext cx="7871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进入酒店页面，</a:t>
            </a:r>
            <a:r>
              <a:rPr lang="zh-CN" altLang="zh-CN" sz="2400" dirty="0">
                <a:solidFill>
                  <a:srgbClr val="FF0000"/>
                </a:solidFill>
              </a:rPr>
              <a:t>房间信息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FF0000"/>
                </a:solidFill>
              </a:rPr>
              <a:t>在本店的订单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FF0000"/>
                </a:solidFill>
              </a:rPr>
              <a:t>酒店评论区</a:t>
            </a:r>
            <a:r>
              <a:rPr lang="zh-CN" altLang="zh-CN" sz="2400" dirty="0"/>
              <a:t>也能为用户提供参考，有利于用户做出合适的决定。</a:t>
            </a:r>
            <a:endParaRPr lang="en-US" altLang="zh-CN" sz="2400" dirty="0"/>
          </a:p>
          <a:p>
            <a:r>
              <a:rPr lang="zh-CN" altLang="zh-CN" sz="2400" dirty="0"/>
              <a:t>下图以儒家酒店为例。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8FA400-5816-4CCD-AB47-0E6C3ED26A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92872" y="2124748"/>
            <a:ext cx="6350980" cy="41483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1D5957-700E-4479-870E-B038FE08A528}"/>
              </a:ext>
            </a:extLst>
          </p:cNvPr>
          <p:cNvSpPr txBox="1"/>
          <p:nvPr/>
        </p:nvSpPr>
        <p:spPr>
          <a:xfrm>
            <a:off x="2160494" y="760286"/>
            <a:ext cx="7871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通过上述方法，我们为客户的选择带来了参考与便利。</a:t>
            </a:r>
          </a:p>
          <a:p>
            <a:r>
              <a:rPr lang="zh-CN" altLang="zh-CN" sz="2400" dirty="0"/>
              <a:t>最终，客户得以方便的作出决策。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9027613-FFB5-4B88-B8A7-0CA01314E63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92871" y="2124748"/>
            <a:ext cx="6350979" cy="414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49917" y="1371512"/>
            <a:ext cx="290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5000" dirty="0"/>
              <a:t>情景</a:t>
            </a:r>
            <a:r>
              <a:rPr lang="zh-CN" altLang="en-US" sz="5000" dirty="0"/>
              <a:t>二</a:t>
            </a:r>
            <a:endParaRPr lang="zh-CN" altLang="en-US" sz="50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6154" y="3656279"/>
            <a:ext cx="521305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假期很快结束了，小明也完成了退房手续，这时他想让自己的酒店生活能够</a:t>
            </a:r>
            <a:r>
              <a:rPr lang="zh-CN" altLang="zh-CN" sz="2400" dirty="0">
                <a:solidFill>
                  <a:srgbClr val="FF0000"/>
                </a:solidFill>
              </a:rPr>
              <a:t>为别人和自己以后做参考</a:t>
            </a:r>
            <a:r>
              <a:rPr lang="zh-CN" altLang="zh-CN" sz="2400" dirty="0"/>
              <a:t>。</a:t>
            </a:r>
            <a:endParaRPr lang="en-US" altLang="zh-CN" sz="2400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14" name="任意多边形 13"/>
          <p:cNvSpPr/>
          <p:nvPr/>
        </p:nvSpPr>
        <p:spPr>
          <a:xfrm rot="5400000">
            <a:off x="2460654" y="-373166"/>
            <a:ext cx="2604055" cy="5425529"/>
          </a:xfrm>
          <a:custGeom>
            <a:avLst/>
            <a:gdLst>
              <a:gd name="connsiteX0" fmla="*/ 2450573 w 2604055"/>
              <a:gd name="connsiteY0" fmla="*/ 2719719 h 5425529"/>
              <a:gd name="connsiteX1" fmla="*/ 2450573 w 2604055"/>
              <a:gd name="connsiteY1" fmla="*/ 2611719 h 5425529"/>
              <a:gd name="connsiteX2" fmla="*/ 2604055 w 2604055"/>
              <a:gd name="connsiteY2" fmla="*/ 2611719 h 5425529"/>
              <a:gd name="connsiteX3" fmla="*/ 2604055 w 2604055"/>
              <a:gd name="connsiteY3" fmla="*/ 2719719 h 5425529"/>
              <a:gd name="connsiteX4" fmla="*/ 2342573 w 2604055"/>
              <a:gd name="connsiteY4" fmla="*/ 2611719 h 5425529"/>
              <a:gd name="connsiteX5" fmla="*/ 2342573 w 2604055"/>
              <a:gd name="connsiteY5" fmla="*/ 0 h 5425529"/>
              <a:gd name="connsiteX6" fmla="*/ 2450573 w 2604055"/>
              <a:gd name="connsiteY6" fmla="*/ 0 h 5425529"/>
              <a:gd name="connsiteX7" fmla="*/ 2450573 w 2604055"/>
              <a:gd name="connsiteY7" fmla="*/ 2611719 h 5425529"/>
              <a:gd name="connsiteX8" fmla="*/ 2342573 w 2604055"/>
              <a:gd name="connsiteY8" fmla="*/ 5425529 h 5425529"/>
              <a:gd name="connsiteX9" fmla="*/ 2342573 w 2604055"/>
              <a:gd name="connsiteY9" fmla="*/ 2719719 h 5425529"/>
              <a:gd name="connsiteX10" fmla="*/ 2450573 w 2604055"/>
              <a:gd name="connsiteY10" fmla="*/ 2719719 h 5425529"/>
              <a:gd name="connsiteX11" fmla="*/ 2450573 w 2604055"/>
              <a:gd name="connsiteY11" fmla="*/ 5425529 h 5425529"/>
              <a:gd name="connsiteX12" fmla="*/ 0 w 2604055"/>
              <a:gd name="connsiteY12" fmla="*/ 2719719 h 5425529"/>
              <a:gd name="connsiteX13" fmla="*/ 0 w 2604055"/>
              <a:gd name="connsiteY13" fmla="*/ 2611719 h 5425529"/>
              <a:gd name="connsiteX14" fmla="*/ 2342573 w 2604055"/>
              <a:gd name="connsiteY14" fmla="*/ 2611719 h 5425529"/>
              <a:gd name="connsiteX15" fmla="*/ 2342573 w 2604055"/>
              <a:gd name="connsiteY15" fmla="*/ 2719719 h 542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5425529">
                <a:moveTo>
                  <a:pt x="2450573" y="2719719"/>
                </a:moveTo>
                <a:lnTo>
                  <a:pt x="2450573" y="2611719"/>
                </a:lnTo>
                <a:lnTo>
                  <a:pt x="2604055" y="2611719"/>
                </a:lnTo>
                <a:lnTo>
                  <a:pt x="2604055" y="2719719"/>
                </a:lnTo>
                <a:close/>
                <a:moveTo>
                  <a:pt x="2342573" y="2611719"/>
                </a:moveTo>
                <a:lnTo>
                  <a:pt x="2342573" y="0"/>
                </a:lnTo>
                <a:lnTo>
                  <a:pt x="2450573" y="0"/>
                </a:lnTo>
                <a:lnTo>
                  <a:pt x="2450573" y="2611719"/>
                </a:lnTo>
                <a:close/>
                <a:moveTo>
                  <a:pt x="2342573" y="5425529"/>
                </a:moveTo>
                <a:lnTo>
                  <a:pt x="2342573" y="2719719"/>
                </a:lnTo>
                <a:lnTo>
                  <a:pt x="2450573" y="2719719"/>
                </a:lnTo>
                <a:lnTo>
                  <a:pt x="2450573" y="5425529"/>
                </a:lnTo>
                <a:close/>
                <a:moveTo>
                  <a:pt x="0" y="2719719"/>
                </a:moveTo>
                <a:lnTo>
                  <a:pt x="0" y="2611719"/>
                </a:lnTo>
                <a:lnTo>
                  <a:pt x="2342573" y="2611719"/>
                </a:lnTo>
                <a:lnTo>
                  <a:pt x="2342573" y="2719719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 rot="16200000">
            <a:off x="6639832" y="2844314"/>
            <a:ext cx="3600000" cy="1800000"/>
          </a:xfrm>
          <a:custGeom>
            <a:avLst/>
            <a:gdLst>
              <a:gd name="connsiteX0" fmla="*/ 108000 w 3600000"/>
              <a:gd name="connsiteY0" fmla="*/ 108000 h 1800000"/>
              <a:gd name="connsiteX1" fmla="*/ 108000 w 3600000"/>
              <a:gd name="connsiteY1" fmla="*/ 1800000 h 1800000"/>
              <a:gd name="connsiteX2" fmla="*/ 0 w 3600000"/>
              <a:gd name="connsiteY2" fmla="*/ 1800000 h 1800000"/>
              <a:gd name="connsiteX3" fmla="*/ 0 w 3600000"/>
              <a:gd name="connsiteY3" fmla="*/ 108000 h 1800000"/>
              <a:gd name="connsiteX4" fmla="*/ 3600000 w 3600000"/>
              <a:gd name="connsiteY4" fmla="*/ 0 h 1800000"/>
              <a:gd name="connsiteX5" fmla="*/ 3600000 w 3600000"/>
              <a:gd name="connsiteY5" fmla="*/ 108000 h 1800000"/>
              <a:gd name="connsiteX6" fmla="*/ 108000 w 3600000"/>
              <a:gd name="connsiteY6" fmla="*/ 108000 h 1800000"/>
              <a:gd name="connsiteX7" fmla="*/ 108000 w 3600000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180000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7C566D-9BDB-4B1D-A64D-516BEAD61975}"/>
              </a:ext>
            </a:extLst>
          </p:cNvPr>
          <p:cNvSpPr txBox="1"/>
          <p:nvPr/>
        </p:nvSpPr>
        <p:spPr>
          <a:xfrm>
            <a:off x="1156154" y="3744314"/>
            <a:ext cx="4939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dirty="0"/>
              <a:t>如何</a:t>
            </a:r>
            <a:r>
              <a:rPr lang="zh-CN" altLang="en-US" sz="2400" dirty="0"/>
              <a:t>实现这个愿望呢</a:t>
            </a:r>
            <a:r>
              <a:rPr lang="zh-CN" altLang="zh-CN" sz="2400" dirty="0"/>
              <a:t>？ </a:t>
            </a:r>
          </a:p>
          <a:p>
            <a:r>
              <a:rPr lang="zh-CN" altLang="en-US" sz="2400" dirty="0"/>
              <a:t>进行酒店</a:t>
            </a:r>
            <a:r>
              <a:rPr lang="zh-CN" altLang="zh-CN" sz="2400" dirty="0"/>
              <a:t>评价！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417ED3-FE71-4DF4-A5C1-598000A2189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22" y="1944314"/>
            <a:ext cx="4537478" cy="35039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1167081-C696-43AF-81EF-4D74757FEE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22" y="1944314"/>
            <a:ext cx="4537478" cy="35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1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7600" y="59615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0494" y="760286"/>
            <a:ext cx="787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选择自己已执行的订单，选择“评价“按钮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1D5957-700E-4479-870E-B038FE08A528}"/>
              </a:ext>
            </a:extLst>
          </p:cNvPr>
          <p:cNvSpPr txBox="1"/>
          <p:nvPr/>
        </p:nvSpPr>
        <p:spPr>
          <a:xfrm>
            <a:off x="2160494" y="760286"/>
            <a:ext cx="787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填写自己的评价内容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6CD786-7BCA-4DBA-B548-262291F5E6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0494" y="1725771"/>
            <a:ext cx="7531711" cy="28696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5D22A0-0DC6-4A10-B757-410254EF9E5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60494" y="1725771"/>
            <a:ext cx="5274310" cy="308673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96EC1FB-3640-466F-87AD-37261E605E63}"/>
              </a:ext>
            </a:extLst>
          </p:cNvPr>
          <p:cNvSpPr txBox="1"/>
          <p:nvPr/>
        </p:nvSpPr>
        <p:spPr>
          <a:xfrm>
            <a:off x="2160494" y="760286"/>
            <a:ext cx="7871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可以点击“已评价”查看自己的评价（注意此时评价已不能修改）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FEF5B56-2E60-4D5B-AC3D-2C9AD06F5E0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09448" y="1698989"/>
            <a:ext cx="5274310" cy="308673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4C62CDF-9554-4055-8BFC-C783F5950660}"/>
              </a:ext>
            </a:extLst>
          </p:cNvPr>
          <p:cNvSpPr txBox="1"/>
          <p:nvPr/>
        </p:nvSpPr>
        <p:spPr>
          <a:xfrm>
            <a:off x="2160494" y="764976"/>
            <a:ext cx="787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同样，在酒店评论区，也能找到自己的评价。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3E300ED-E000-423E-913E-4C10B2835FD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109448" y="1712380"/>
            <a:ext cx="5274310" cy="30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  <p:bldP spid="10" grpId="1"/>
      <p:bldP spid="15" grpId="0"/>
      <p:bldP spid="15" grpId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49917" y="1371512"/>
            <a:ext cx="290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5000" dirty="0"/>
              <a:t>情景</a:t>
            </a:r>
            <a:r>
              <a:rPr lang="zh-CN" altLang="en-US" sz="5000" dirty="0"/>
              <a:t>三</a:t>
            </a:r>
            <a:endParaRPr lang="zh-CN" altLang="en-US" sz="50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6154" y="3656279"/>
            <a:ext cx="521305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小红是一名第一次使用本网站的用户，预定了一家酒店，但是</a:t>
            </a:r>
            <a:r>
              <a:rPr lang="zh-CN" altLang="zh-CN" sz="2400" dirty="0">
                <a:solidFill>
                  <a:srgbClr val="FF0000"/>
                </a:solidFill>
              </a:rPr>
              <a:t>错过了最晚的到店时间</a:t>
            </a:r>
            <a:r>
              <a:rPr lang="zh-CN" altLang="zh-CN" sz="2400" dirty="0"/>
              <a:t>。</a:t>
            </a:r>
            <a:endParaRPr lang="en-US" altLang="zh-CN" sz="2400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14" name="任意多边形 13"/>
          <p:cNvSpPr/>
          <p:nvPr/>
        </p:nvSpPr>
        <p:spPr>
          <a:xfrm rot="5400000">
            <a:off x="2460654" y="-373166"/>
            <a:ext cx="2604055" cy="5425529"/>
          </a:xfrm>
          <a:custGeom>
            <a:avLst/>
            <a:gdLst>
              <a:gd name="connsiteX0" fmla="*/ 2450573 w 2604055"/>
              <a:gd name="connsiteY0" fmla="*/ 2719719 h 5425529"/>
              <a:gd name="connsiteX1" fmla="*/ 2450573 w 2604055"/>
              <a:gd name="connsiteY1" fmla="*/ 2611719 h 5425529"/>
              <a:gd name="connsiteX2" fmla="*/ 2604055 w 2604055"/>
              <a:gd name="connsiteY2" fmla="*/ 2611719 h 5425529"/>
              <a:gd name="connsiteX3" fmla="*/ 2604055 w 2604055"/>
              <a:gd name="connsiteY3" fmla="*/ 2719719 h 5425529"/>
              <a:gd name="connsiteX4" fmla="*/ 2342573 w 2604055"/>
              <a:gd name="connsiteY4" fmla="*/ 2611719 h 5425529"/>
              <a:gd name="connsiteX5" fmla="*/ 2342573 w 2604055"/>
              <a:gd name="connsiteY5" fmla="*/ 0 h 5425529"/>
              <a:gd name="connsiteX6" fmla="*/ 2450573 w 2604055"/>
              <a:gd name="connsiteY6" fmla="*/ 0 h 5425529"/>
              <a:gd name="connsiteX7" fmla="*/ 2450573 w 2604055"/>
              <a:gd name="connsiteY7" fmla="*/ 2611719 h 5425529"/>
              <a:gd name="connsiteX8" fmla="*/ 2342573 w 2604055"/>
              <a:gd name="connsiteY8" fmla="*/ 5425529 h 5425529"/>
              <a:gd name="connsiteX9" fmla="*/ 2342573 w 2604055"/>
              <a:gd name="connsiteY9" fmla="*/ 2719719 h 5425529"/>
              <a:gd name="connsiteX10" fmla="*/ 2450573 w 2604055"/>
              <a:gd name="connsiteY10" fmla="*/ 2719719 h 5425529"/>
              <a:gd name="connsiteX11" fmla="*/ 2450573 w 2604055"/>
              <a:gd name="connsiteY11" fmla="*/ 5425529 h 5425529"/>
              <a:gd name="connsiteX12" fmla="*/ 0 w 2604055"/>
              <a:gd name="connsiteY12" fmla="*/ 2719719 h 5425529"/>
              <a:gd name="connsiteX13" fmla="*/ 0 w 2604055"/>
              <a:gd name="connsiteY13" fmla="*/ 2611719 h 5425529"/>
              <a:gd name="connsiteX14" fmla="*/ 2342573 w 2604055"/>
              <a:gd name="connsiteY14" fmla="*/ 2611719 h 5425529"/>
              <a:gd name="connsiteX15" fmla="*/ 2342573 w 2604055"/>
              <a:gd name="connsiteY15" fmla="*/ 2719719 h 542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5425529">
                <a:moveTo>
                  <a:pt x="2450573" y="2719719"/>
                </a:moveTo>
                <a:lnTo>
                  <a:pt x="2450573" y="2611719"/>
                </a:lnTo>
                <a:lnTo>
                  <a:pt x="2604055" y="2611719"/>
                </a:lnTo>
                <a:lnTo>
                  <a:pt x="2604055" y="2719719"/>
                </a:lnTo>
                <a:close/>
                <a:moveTo>
                  <a:pt x="2342573" y="2611719"/>
                </a:moveTo>
                <a:lnTo>
                  <a:pt x="2342573" y="0"/>
                </a:lnTo>
                <a:lnTo>
                  <a:pt x="2450573" y="0"/>
                </a:lnTo>
                <a:lnTo>
                  <a:pt x="2450573" y="2611719"/>
                </a:lnTo>
                <a:close/>
                <a:moveTo>
                  <a:pt x="2342573" y="5425529"/>
                </a:moveTo>
                <a:lnTo>
                  <a:pt x="2342573" y="2719719"/>
                </a:lnTo>
                <a:lnTo>
                  <a:pt x="2450573" y="2719719"/>
                </a:lnTo>
                <a:lnTo>
                  <a:pt x="2450573" y="5425529"/>
                </a:lnTo>
                <a:close/>
                <a:moveTo>
                  <a:pt x="0" y="2719719"/>
                </a:moveTo>
                <a:lnTo>
                  <a:pt x="0" y="2611719"/>
                </a:lnTo>
                <a:lnTo>
                  <a:pt x="2342573" y="2611719"/>
                </a:lnTo>
                <a:lnTo>
                  <a:pt x="2342573" y="2719719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 rot="16200000">
            <a:off x="6639832" y="2844314"/>
            <a:ext cx="3600000" cy="1800000"/>
          </a:xfrm>
          <a:custGeom>
            <a:avLst/>
            <a:gdLst>
              <a:gd name="connsiteX0" fmla="*/ 108000 w 3600000"/>
              <a:gd name="connsiteY0" fmla="*/ 108000 h 1800000"/>
              <a:gd name="connsiteX1" fmla="*/ 108000 w 3600000"/>
              <a:gd name="connsiteY1" fmla="*/ 1800000 h 1800000"/>
              <a:gd name="connsiteX2" fmla="*/ 0 w 3600000"/>
              <a:gd name="connsiteY2" fmla="*/ 1800000 h 1800000"/>
              <a:gd name="connsiteX3" fmla="*/ 0 w 3600000"/>
              <a:gd name="connsiteY3" fmla="*/ 108000 h 1800000"/>
              <a:gd name="connsiteX4" fmla="*/ 3600000 w 3600000"/>
              <a:gd name="connsiteY4" fmla="*/ 0 h 1800000"/>
              <a:gd name="connsiteX5" fmla="*/ 3600000 w 3600000"/>
              <a:gd name="connsiteY5" fmla="*/ 108000 h 1800000"/>
              <a:gd name="connsiteX6" fmla="*/ 108000 w 3600000"/>
              <a:gd name="connsiteY6" fmla="*/ 108000 h 1800000"/>
              <a:gd name="connsiteX7" fmla="*/ 108000 w 3600000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180000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7C566D-9BDB-4B1D-A64D-516BEAD61975}"/>
              </a:ext>
            </a:extLst>
          </p:cNvPr>
          <p:cNvSpPr txBox="1"/>
          <p:nvPr/>
        </p:nvSpPr>
        <p:spPr>
          <a:xfrm>
            <a:off x="1156154" y="3751984"/>
            <a:ext cx="49398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那就不好意思了，</a:t>
            </a:r>
            <a:r>
              <a:rPr lang="zh-CN" altLang="zh-CN" sz="2400" dirty="0"/>
              <a:t>异常订单的执行流程</a:t>
            </a:r>
            <a:r>
              <a:rPr lang="zh-CN" altLang="en-US" sz="2400" dirty="0"/>
              <a:t>启动！</a:t>
            </a:r>
            <a:endParaRPr lang="zh-CN" altLang="zh-CN" sz="2400" dirty="0"/>
          </a:p>
          <a:p>
            <a:pPr lvl="0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44534-A1D8-43D8-9F2D-DC7A02B9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70" y="1944314"/>
            <a:ext cx="4545930" cy="34976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A611FE2-4469-4F76-9EDC-4726B4D66536}"/>
              </a:ext>
            </a:extLst>
          </p:cNvPr>
          <p:cNvSpPr txBox="1"/>
          <p:nvPr/>
        </p:nvSpPr>
        <p:spPr>
          <a:xfrm>
            <a:off x="9339832" y="223328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/>
              <a:t>笨</a:t>
            </a:r>
          </a:p>
        </p:txBody>
      </p:sp>
    </p:spTree>
    <p:extLst>
      <p:ext uri="{BB962C8B-B14F-4D97-AF65-F5344CB8AC3E}">
        <p14:creationId xmlns:p14="http://schemas.microsoft.com/office/powerpoint/2010/main" val="136062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9753" y="351071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95143" y="673373"/>
            <a:ext cx="774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5000" dirty="0"/>
              <a:t>异常订单的执行流程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1554" y="2905357"/>
            <a:ext cx="3094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可以看到，</a:t>
            </a:r>
            <a:r>
              <a:rPr lang="zh-CN" altLang="zh-CN" sz="2400" dirty="0"/>
              <a:t>预定</a:t>
            </a:r>
            <a:r>
              <a:rPr lang="zh-CN" altLang="en-US" sz="2400" dirty="0"/>
              <a:t>酒店</a:t>
            </a:r>
            <a:r>
              <a:rPr lang="zh-CN" altLang="zh-CN" sz="2400" dirty="0"/>
              <a:t>后，</a:t>
            </a:r>
            <a:r>
              <a:rPr lang="zh-CN" altLang="en-US" sz="2400" dirty="0"/>
              <a:t>小红的</a:t>
            </a:r>
            <a:r>
              <a:rPr lang="zh-CN" altLang="zh-CN" sz="2400" dirty="0"/>
              <a:t>会员等级提高。</a:t>
            </a:r>
          </a:p>
        </p:txBody>
      </p:sp>
      <p:sp>
        <p:nvSpPr>
          <p:cNvPr id="15" name="任意多边形 14"/>
          <p:cNvSpPr/>
          <p:nvPr/>
        </p:nvSpPr>
        <p:spPr>
          <a:xfrm rot="5400000">
            <a:off x="4453025" y="1111604"/>
            <a:ext cx="2604055" cy="3801316"/>
          </a:xfrm>
          <a:custGeom>
            <a:avLst/>
            <a:gdLst>
              <a:gd name="connsiteX0" fmla="*/ 476443 w 2604055"/>
              <a:gd name="connsiteY0" fmla="*/ 2724393 h 3801316"/>
              <a:gd name="connsiteX1" fmla="*/ 476443 w 2604055"/>
              <a:gd name="connsiteY1" fmla="*/ 2616393 h 3801316"/>
              <a:gd name="connsiteX2" fmla="*/ 2604055 w 2604055"/>
              <a:gd name="connsiteY2" fmla="*/ 2616393 h 3801316"/>
              <a:gd name="connsiteX3" fmla="*/ 2604055 w 2604055"/>
              <a:gd name="connsiteY3" fmla="*/ 2724393 h 3801316"/>
              <a:gd name="connsiteX4" fmla="*/ 361441 w 2604055"/>
              <a:gd name="connsiteY4" fmla="*/ 2616393 h 3801316"/>
              <a:gd name="connsiteX5" fmla="*/ 361441 w 2604055"/>
              <a:gd name="connsiteY5" fmla="*/ 0 h 3801316"/>
              <a:gd name="connsiteX6" fmla="*/ 476443 w 2604055"/>
              <a:gd name="connsiteY6" fmla="*/ 0 h 3801316"/>
              <a:gd name="connsiteX7" fmla="*/ 476443 w 2604055"/>
              <a:gd name="connsiteY7" fmla="*/ 2616393 h 3801316"/>
              <a:gd name="connsiteX8" fmla="*/ 361441 w 2604055"/>
              <a:gd name="connsiteY8" fmla="*/ 3801316 h 3801316"/>
              <a:gd name="connsiteX9" fmla="*/ 361441 w 2604055"/>
              <a:gd name="connsiteY9" fmla="*/ 2724393 h 3801316"/>
              <a:gd name="connsiteX10" fmla="*/ 476443 w 2604055"/>
              <a:gd name="connsiteY10" fmla="*/ 2724393 h 3801316"/>
              <a:gd name="connsiteX11" fmla="*/ 476443 w 2604055"/>
              <a:gd name="connsiteY11" fmla="*/ 3801316 h 3801316"/>
              <a:gd name="connsiteX12" fmla="*/ 0 w 2604055"/>
              <a:gd name="connsiteY12" fmla="*/ 2724393 h 3801316"/>
              <a:gd name="connsiteX13" fmla="*/ 0 w 2604055"/>
              <a:gd name="connsiteY13" fmla="*/ 2616393 h 3801316"/>
              <a:gd name="connsiteX14" fmla="*/ 361441 w 2604055"/>
              <a:gd name="connsiteY14" fmla="*/ 2616393 h 3801316"/>
              <a:gd name="connsiteX15" fmla="*/ 361441 w 2604055"/>
              <a:gd name="connsiteY15" fmla="*/ 2724393 h 380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3801316">
                <a:moveTo>
                  <a:pt x="476443" y="2724393"/>
                </a:moveTo>
                <a:lnTo>
                  <a:pt x="476443" y="2616393"/>
                </a:lnTo>
                <a:lnTo>
                  <a:pt x="2604055" y="2616393"/>
                </a:lnTo>
                <a:lnTo>
                  <a:pt x="2604055" y="2724393"/>
                </a:lnTo>
                <a:close/>
                <a:moveTo>
                  <a:pt x="361441" y="2616393"/>
                </a:moveTo>
                <a:lnTo>
                  <a:pt x="361441" y="0"/>
                </a:lnTo>
                <a:lnTo>
                  <a:pt x="476443" y="0"/>
                </a:lnTo>
                <a:lnTo>
                  <a:pt x="476443" y="2616393"/>
                </a:lnTo>
                <a:close/>
                <a:moveTo>
                  <a:pt x="361441" y="3801316"/>
                </a:moveTo>
                <a:lnTo>
                  <a:pt x="361441" y="2724393"/>
                </a:lnTo>
                <a:lnTo>
                  <a:pt x="476443" y="2724393"/>
                </a:lnTo>
                <a:lnTo>
                  <a:pt x="476443" y="3801316"/>
                </a:lnTo>
                <a:close/>
                <a:moveTo>
                  <a:pt x="0" y="2724393"/>
                </a:moveTo>
                <a:lnTo>
                  <a:pt x="0" y="2616393"/>
                </a:lnTo>
                <a:lnTo>
                  <a:pt x="361441" y="2616393"/>
                </a:lnTo>
                <a:lnTo>
                  <a:pt x="361441" y="2724393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527BD2-9DD6-499D-9AA9-8D8C6046F2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18556" y="2186676"/>
            <a:ext cx="7173444" cy="12423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0F90E4-179D-4BA5-ABE9-AF76A3B882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18556" y="3428999"/>
            <a:ext cx="3592784" cy="34290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A0B5EF-E2B7-4BFC-B5C4-758556FDA70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11340" y="3428999"/>
            <a:ext cx="3580660" cy="342900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5E880A5-D1A1-42F9-A1D1-272EF1A9F4BC}"/>
              </a:ext>
            </a:extLst>
          </p:cNvPr>
          <p:cNvSpPr txBox="1"/>
          <p:nvPr/>
        </p:nvSpPr>
        <p:spPr>
          <a:xfrm>
            <a:off x="891552" y="2905357"/>
            <a:ext cx="3094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在超时后，酒店管理人员选择“订单逾期”，将该订单置为异常。后台小红的会员等级也相应降低。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326023B-847F-4EDE-BD70-338CEC5C55F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018555" y="2186676"/>
            <a:ext cx="7173443" cy="12423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63B0FE2-9F49-4B2A-AD45-E346B6F075F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018556" y="3450266"/>
            <a:ext cx="7173444" cy="134046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28294B-7810-4F15-868B-181D112ECC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93154" y="4790731"/>
            <a:ext cx="3592784" cy="206726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8A1F0CD-952E-46D5-9983-DF57BA3730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12494" y="4757924"/>
            <a:ext cx="3580660" cy="21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7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1999" cy="342451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896090" y="966778"/>
            <a:ext cx="2735970" cy="1835606"/>
            <a:chOff x="5079253" y="572273"/>
            <a:chExt cx="2735970" cy="1835606"/>
          </a:xfrm>
        </p:grpSpPr>
        <p:sp>
          <p:nvSpPr>
            <p:cNvPr id="4" name="等腰三角形 3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2"/>
          <p:cNvSpPr txBox="1"/>
          <p:nvPr/>
        </p:nvSpPr>
        <p:spPr>
          <a:xfrm>
            <a:off x="3927903" y="3634690"/>
            <a:ext cx="4336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000" dirty="0">
                <a:cs typeface="+mn-ea"/>
                <a:sym typeface="+mn-lt"/>
              </a:rPr>
              <a:t>小组成员</a:t>
            </a:r>
            <a:endParaRPr lang="zh-CN" altLang="en-US" sz="2800" b="1" spc="1000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726B899-0E5E-4BC0-AD9F-CB347422B8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58" y="4426204"/>
            <a:ext cx="707136" cy="7071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C0067A-DA53-4FAB-9365-8F38C4D5B4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00" y="5501762"/>
            <a:ext cx="707136" cy="7071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B74B54-49B0-4E3B-BF2C-D4B1C4FA05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47" y="5507089"/>
            <a:ext cx="707136" cy="70713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DA30AAC-07D4-4CD3-8D7F-9A89894A6F33}"/>
              </a:ext>
            </a:extLst>
          </p:cNvPr>
          <p:cNvSpPr txBox="1"/>
          <p:nvPr/>
        </p:nvSpPr>
        <p:spPr>
          <a:xfrm>
            <a:off x="2159443" y="4426204"/>
            <a:ext cx="2736647" cy="5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郭增嘉 </a:t>
            </a:r>
            <a:r>
              <a:rPr lang="en-US" altLang="zh-CN" sz="2400" dirty="0">
                <a:cs typeface="+mn-ea"/>
                <a:sym typeface="+mn-lt"/>
              </a:rPr>
              <a:t>181250040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95A816-17E0-44B7-96E4-D60246574EB4}"/>
              </a:ext>
            </a:extLst>
          </p:cNvPr>
          <p:cNvSpPr txBox="1"/>
          <p:nvPr/>
        </p:nvSpPr>
        <p:spPr>
          <a:xfrm>
            <a:off x="7908094" y="5576250"/>
            <a:ext cx="2736647" cy="5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郑悦辰 </a:t>
            </a:r>
            <a:r>
              <a:rPr lang="en-US" altLang="zh-CN" sz="2400" dirty="0">
                <a:cs typeface="+mn-ea"/>
                <a:sym typeface="+mn-lt"/>
              </a:rPr>
              <a:t>181250202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37C396-4FFE-4273-AF03-A410F5F67F1E}"/>
              </a:ext>
            </a:extLst>
          </p:cNvPr>
          <p:cNvSpPr txBox="1"/>
          <p:nvPr/>
        </p:nvSpPr>
        <p:spPr>
          <a:xfrm>
            <a:off x="2159443" y="5565122"/>
            <a:ext cx="2736647" cy="5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闫玮琦 </a:t>
            </a:r>
            <a:r>
              <a:rPr lang="en-US" altLang="zh-CN" sz="2400" dirty="0"/>
              <a:t>181250170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D9AEE5-3379-4B66-89EE-D17C9B369CDC}"/>
              </a:ext>
            </a:extLst>
          </p:cNvPr>
          <p:cNvSpPr txBox="1"/>
          <p:nvPr/>
        </p:nvSpPr>
        <p:spPr>
          <a:xfrm>
            <a:off x="7871793" y="4532201"/>
            <a:ext cx="2768707" cy="5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付    涵 </a:t>
            </a:r>
            <a:r>
              <a:rPr lang="en-US" altLang="zh-CN" sz="2400" dirty="0">
                <a:cs typeface="+mn-ea"/>
                <a:sym typeface="+mn-lt"/>
              </a:rPr>
              <a:t>181250032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FD28DB0-9614-459B-92DA-EB3964A681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61" y="4426204"/>
            <a:ext cx="788930" cy="7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2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49917" y="1371512"/>
            <a:ext cx="290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5000" dirty="0"/>
              <a:t>情景</a:t>
            </a:r>
            <a:r>
              <a:rPr lang="zh-CN" altLang="en-US" sz="5000" dirty="0"/>
              <a:t>三</a:t>
            </a:r>
            <a:endParaRPr lang="zh-CN" altLang="en-US" sz="50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6154" y="3656279"/>
            <a:ext cx="5213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小红看到自己的订单状态变成异常，十分焦急，赶到了酒店。在向工作人员说明情况后，工作人员协助</a:t>
            </a:r>
            <a:r>
              <a:rPr lang="zh-CN" altLang="zh-CN" sz="2400" dirty="0">
                <a:solidFill>
                  <a:srgbClr val="FF0000"/>
                </a:solidFill>
              </a:rPr>
              <a:t>恢复了该订单</a:t>
            </a:r>
            <a:r>
              <a:rPr lang="zh-CN" altLang="zh-CN" sz="2400" dirty="0"/>
              <a:t>。</a:t>
            </a:r>
          </a:p>
        </p:txBody>
      </p:sp>
      <p:sp>
        <p:nvSpPr>
          <p:cNvPr id="14" name="任意多边形 13"/>
          <p:cNvSpPr/>
          <p:nvPr/>
        </p:nvSpPr>
        <p:spPr>
          <a:xfrm rot="5400000">
            <a:off x="2460654" y="-373166"/>
            <a:ext cx="2604055" cy="5425529"/>
          </a:xfrm>
          <a:custGeom>
            <a:avLst/>
            <a:gdLst>
              <a:gd name="connsiteX0" fmla="*/ 2450573 w 2604055"/>
              <a:gd name="connsiteY0" fmla="*/ 2719719 h 5425529"/>
              <a:gd name="connsiteX1" fmla="*/ 2450573 w 2604055"/>
              <a:gd name="connsiteY1" fmla="*/ 2611719 h 5425529"/>
              <a:gd name="connsiteX2" fmla="*/ 2604055 w 2604055"/>
              <a:gd name="connsiteY2" fmla="*/ 2611719 h 5425529"/>
              <a:gd name="connsiteX3" fmla="*/ 2604055 w 2604055"/>
              <a:gd name="connsiteY3" fmla="*/ 2719719 h 5425529"/>
              <a:gd name="connsiteX4" fmla="*/ 2342573 w 2604055"/>
              <a:gd name="connsiteY4" fmla="*/ 2611719 h 5425529"/>
              <a:gd name="connsiteX5" fmla="*/ 2342573 w 2604055"/>
              <a:gd name="connsiteY5" fmla="*/ 0 h 5425529"/>
              <a:gd name="connsiteX6" fmla="*/ 2450573 w 2604055"/>
              <a:gd name="connsiteY6" fmla="*/ 0 h 5425529"/>
              <a:gd name="connsiteX7" fmla="*/ 2450573 w 2604055"/>
              <a:gd name="connsiteY7" fmla="*/ 2611719 h 5425529"/>
              <a:gd name="connsiteX8" fmla="*/ 2342573 w 2604055"/>
              <a:gd name="connsiteY8" fmla="*/ 5425529 h 5425529"/>
              <a:gd name="connsiteX9" fmla="*/ 2342573 w 2604055"/>
              <a:gd name="connsiteY9" fmla="*/ 2719719 h 5425529"/>
              <a:gd name="connsiteX10" fmla="*/ 2450573 w 2604055"/>
              <a:gd name="connsiteY10" fmla="*/ 2719719 h 5425529"/>
              <a:gd name="connsiteX11" fmla="*/ 2450573 w 2604055"/>
              <a:gd name="connsiteY11" fmla="*/ 5425529 h 5425529"/>
              <a:gd name="connsiteX12" fmla="*/ 0 w 2604055"/>
              <a:gd name="connsiteY12" fmla="*/ 2719719 h 5425529"/>
              <a:gd name="connsiteX13" fmla="*/ 0 w 2604055"/>
              <a:gd name="connsiteY13" fmla="*/ 2611719 h 5425529"/>
              <a:gd name="connsiteX14" fmla="*/ 2342573 w 2604055"/>
              <a:gd name="connsiteY14" fmla="*/ 2611719 h 5425529"/>
              <a:gd name="connsiteX15" fmla="*/ 2342573 w 2604055"/>
              <a:gd name="connsiteY15" fmla="*/ 2719719 h 542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5425529">
                <a:moveTo>
                  <a:pt x="2450573" y="2719719"/>
                </a:moveTo>
                <a:lnTo>
                  <a:pt x="2450573" y="2611719"/>
                </a:lnTo>
                <a:lnTo>
                  <a:pt x="2604055" y="2611719"/>
                </a:lnTo>
                <a:lnTo>
                  <a:pt x="2604055" y="2719719"/>
                </a:lnTo>
                <a:close/>
                <a:moveTo>
                  <a:pt x="2342573" y="2611719"/>
                </a:moveTo>
                <a:lnTo>
                  <a:pt x="2342573" y="0"/>
                </a:lnTo>
                <a:lnTo>
                  <a:pt x="2450573" y="0"/>
                </a:lnTo>
                <a:lnTo>
                  <a:pt x="2450573" y="2611719"/>
                </a:lnTo>
                <a:close/>
                <a:moveTo>
                  <a:pt x="2342573" y="5425529"/>
                </a:moveTo>
                <a:lnTo>
                  <a:pt x="2342573" y="2719719"/>
                </a:lnTo>
                <a:lnTo>
                  <a:pt x="2450573" y="2719719"/>
                </a:lnTo>
                <a:lnTo>
                  <a:pt x="2450573" y="5425529"/>
                </a:lnTo>
                <a:close/>
                <a:moveTo>
                  <a:pt x="0" y="2719719"/>
                </a:moveTo>
                <a:lnTo>
                  <a:pt x="0" y="2611719"/>
                </a:lnTo>
                <a:lnTo>
                  <a:pt x="2342573" y="2611719"/>
                </a:lnTo>
                <a:lnTo>
                  <a:pt x="2342573" y="2719719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 rot="16200000">
            <a:off x="6639832" y="2844314"/>
            <a:ext cx="3600000" cy="1800000"/>
          </a:xfrm>
          <a:custGeom>
            <a:avLst/>
            <a:gdLst>
              <a:gd name="connsiteX0" fmla="*/ 108000 w 3600000"/>
              <a:gd name="connsiteY0" fmla="*/ 108000 h 1800000"/>
              <a:gd name="connsiteX1" fmla="*/ 108000 w 3600000"/>
              <a:gd name="connsiteY1" fmla="*/ 1800000 h 1800000"/>
              <a:gd name="connsiteX2" fmla="*/ 0 w 3600000"/>
              <a:gd name="connsiteY2" fmla="*/ 1800000 h 1800000"/>
              <a:gd name="connsiteX3" fmla="*/ 0 w 3600000"/>
              <a:gd name="connsiteY3" fmla="*/ 108000 h 1800000"/>
              <a:gd name="connsiteX4" fmla="*/ 3600000 w 3600000"/>
              <a:gd name="connsiteY4" fmla="*/ 0 h 1800000"/>
              <a:gd name="connsiteX5" fmla="*/ 3600000 w 3600000"/>
              <a:gd name="connsiteY5" fmla="*/ 108000 h 1800000"/>
              <a:gd name="connsiteX6" fmla="*/ 108000 w 3600000"/>
              <a:gd name="connsiteY6" fmla="*/ 108000 h 1800000"/>
              <a:gd name="connsiteX7" fmla="*/ 108000 w 3600000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180000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44534-A1D8-43D8-9F2D-DC7A02B9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70" y="1944314"/>
            <a:ext cx="4545930" cy="34976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E57DA8-87FD-4B6F-8722-77AC4407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69" y="1944315"/>
            <a:ext cx="4545929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5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7600" y="59615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31952" y="4827439"/>
            <a:ext cx="7871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sz="2400" dirty="0"/>
          </a:p>
          <a:p>
            <a:r>
              <a:rPr lang="zh-CN" altLang="zh-CN" sz="2400" dirty="0"/>
              <a:t>此时订单变为“已执行”状态，像普通订单流程一样进行。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AEA92D-CC70-4BD4-A4BC-3FF339DC42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7600" y="596153"/>
            <a:ext cx="10739717" cy="18185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D07D6B-91E1-4E8E-9464-FCEEC9E668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7600" y="2414726"/>
            <a:ext cx="10739717" cy="25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49917" y="1371512"/>
            <a:ext cx="290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5000" dirty="0"/>
              <a:t>情景</a:t>
            </a:r>
            <a:r>
              <a:rPr lang="zh-CN" altLang="en-US" sz="5000" dirty="0"/>
              <a:t>四</a:t>
            </a:r>
            <a:endParaRPr lang="zh-CN" altLang="en-US" sz="50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6154" y="3656279"/>
            <a:ext cx="5213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原</a:t>
            </a:r>
            <a:r>
              <a:rPr lang="en-US" altLang="zh-CN" sz="2400" dirty="0"/>
              <a:t>6</a:t>
            </a:r>
            <a:r>
              <a:rPr lang="zh-CN" altLang="en-US" sz="2400" dirty="0"/>
              <a:t>号</a:t>
            </a:r>
            <a:r>
              <a:rPr lang="zh-CN" altLang="zh-CN" sz="2400" dirty="0"/>
              <a:t>酒店</a:t>
            </a:r>
            <a:r>
              <a:rPr lang="zh-CN" altLang="en-US" sz="2400" dirty="0"/>
              <a:t>管理</a:t>
            </a:r>
            <a:r>
              <a:rPr lang="zh-CN" altLang="zh-CN" sz="2400" dirty="0"/>
              <a:t>员</a:t>
            </a:r>
            <a:r>
              <a:rPr lang="zh-CN" altLang="en-US" sz="2400" dirty="0"/>
              <a:t>小宫</a:t>
            </a:r>
            <a:r>
              <a:rPr lang="zh-CN" altLang="zh-CN" sz="2400" dirty="0">
                <a:solidFill>
                  <a:srgbClr val="FF0000"/>
                </a:solidFill>
              </a:rPr>
              <a:t>辞职</a:t>
            </a:r>
            <a:r>
              <a:rPr lang="zh-CN" altLang="zh-CN" sz="2400" dirty="0"/>
              <a:t>，其管理的酒店都面临无人管理的状况。</a:t>
            </a:r>
          </a:p>
        </p:txBody>
      </p:sp>
      <p:sp>
        <p:nvSpPr>
          <p:cNvPr id="14" name="任意多边形 13"/>
          <p:cNvSpPr/>
          <p:nvPr/>
        </p:nvSpPr>
        <p:spPr>
          <a:xfrm rot="5400000">
            <a:off x="2460654" y="-373166"/>
            <a:ext cx="2604055" cy="5425529"/>
          </a:xfrm>
          <a:custGeom>
            <a:avLst/>
            <a:gdLst>
              <a:gd name="connsiteX0" fmla="*/ 2450573 w 2604055"/>
              <a:gd name="connsiteY0" fmla="*/ 2719719 h 5425529"/>
              <a:gd name="connsiteX1" fmla="*/ 2450573 w 2604055"/>
              <a:gd name="connsiteY1" fmla="*/ 2611719 h 5425529"/>
              <a:gd name="connsiteX2" fmla="*/ 2604055 w 2604055"/>
              <a:gd name="connsiteY2" fmla="*/ 2611719 h 5425529"/>
              <a:gd name="connsiteX3" fmla="*/ 2604055 w 2604055"/>
              <a:gd name="connsiteY3" fmla="*/ 2719719 h 5425529"/>
              <a:gd name="connsiteX4" fmla="*/ 2342573 w 2604055"/>
              <a:gd name="connsiteY4" fmla="*/ 2611719 h 5425529"/>
              <a:gd name="connsiteX5" fmla="*/ 2342573 w 2604055"/>
              <a:gd name="connsiteY5" fmla="*/ 0 h 5425529"/>
              <a:gd name="connsiteX6" fmla="*/ 2450573 w 2604055"/>
              <a:gd name="connsiteY6" fmla="*/ 0 h 5425529"/>
              <a:gd name="connsiteX7" fmla="*/ 2450573 w 2604055"/>
              <a:gd name="connsiteY7" fmla="*/ 2611719 h 5425529"/>
              <a:gd name="connsiteX8" fmla="*/ 2342573 w 2604055"/>
              <a:gd name="connsiteY8" fmla="*/ 5425529 h 5425529"/>
              <a:gd name="connsiteX9" fmla="*/ 2342573 w 2604055"/>
              <a:gd name="connsiteY9" fmla="*/ 2719719 h 5425529"/>
              <a:gd name="connsiteX10" fmla="*/ 2450573 w 2604055"/>
              <a:gd name="connsiteY10" fmla="*/ 2719719 h 5425529"/>
              <a:gd name="connsiteX11" fmla="*/ 2450573 w 2604055"/>
              <a:gd name="connsiteY11" fmla="*/ 5425529 h 5425529"/>
              <a:gd name="connsiteX12" fmla="*/ 0 w 2604055"/>
              <a:gd name="connsiteY12" fmla="*/ 2719719 h 5425529"/>
              <a:gd name="connsiteX13" fmla="*/ 0 w 2604055"/>
              <a:gd name="connsiteY13" fmla="*/ 2611719 h 5425529"/>
              <a:gd name="connsiteX14" fmla="*/ 2342573 w 2604055"/>
              <a:gd name="connsiteY14" fmla="*/ 2611719 h 5425529"/>
              <a:gd name="connsiteX15" fmla="*/ 2342573 w 2604055"/>
              <a:gd name="connsiteY15" fmla="*/ 2719719 h 542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5425529">
                <a:moveTo>
                  <a:pt x="2450573" y="2719719"/>
                </a:moveTo>
                <a:lnTo>
                  <a:pt x="2450573" y="2611719"/>
                </a:lnTo>
                <a:lnTo>
                  <a:pt x="2604055" y="2611719"/>
                </a:lnTo>
                <a:lnTo>
                  <a:pt x="2604055" y="2719719"/>
                </a:lnTo>
                <a:close/>
                <a:moveTo>
                  <a:pt x="2342573" y="2611719"/>
                </a:moveTo>
                <a:lnTo>
                  <a:pt x="2342573" y="0"/>
                </a:lnTo>
                <a:lnTo>
                  <a:pt x="2450573" y="0"/>
                </a:lnTo>
                <a:lnTo>
                  <a:pt x="2450573" y="2611719"/>
                </a:lnTo>
                <a:close/>
                <a:moveTo>
                  <a:pt x="2342573" y="5425529"/>
                </a:moveTo>
                <a:lnTo>
                  <a:pt x="2342573" y="2719719"/>
                </a:lnTo>
                <a:lnTo>
                  <a:pt x="2450573" y="2719719"/>
                </a:lnTo>
                <a:lnTo>
                  <a:pt x="2450573" y="5425529"/>
                </a:lnTo>
                <a:close/>
                <a:moveTo>
                  <a:pt x="0" y="2719719"/>
                </a:moveTo>
                <a:lnTo>
                  <a:pt x="0" y="2611719"/>
                </a:lnTo>
                <a:lnTo>
                  <a:pt x="2342573" y="2611719"/>
                </a:lnTo>
                <a:lnTo>
                  <a:pt x="2342573" y="2719719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 rot="16200000">
            <a:off x="6639832" y="2844314"/>
            <a:ext cx="3600000" cy="1800000"/>
          </a:xfrm>
          <a:custGeom>
            <a:avLst/>
            <a:gdLst>
              <a:gd name="connsiteX0" fmla="*/ 108000 w 3600000"/>
              <a:gd name="connsiteY0" fmla="*/ 108000 h 1800000"/>
              <a:gd name="connsiteX1" fmla="*/ 108000 w 3600000"/>
              <a:gd name="connsiteY1" fmla="*/ 1800000 h 1800000"/>
              <a:gd name="connsiteX2" fmla="*/ 0 w 3600000"/>
              <a:gd name="connsiteY2" fmla="*/ 1800000 h 1800000"/>
              <a:gd name="connsiteX3" fmla="*/ 0 w 3600000"/>
              <a:gd name="connsiteY3" fmla="*/ 108000 h 1800000"/>
              <a:gd name="connsiteX4" fmla="*/ 3600000 w 3600000"/>
              <a:gd name="connsiteY4" fmla="*/ 0 h 1800000"/>
              <a:gd name="connsiteX5" fmla="*/ 3600000 w 3600000"/>
              <a:gd name="connsiteY5" fmla="*/ 108000 h 1800000"/>
              <a:gd name="connsiteX6" fmla="*/ 108000 w 3600000"/>
              <a:gd name="connsiteY6" fmla="*/ 108000 h 1800000"/>
              <a:gd name="connsiteX7" fmla="*/ 108000 w 3600000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180000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7C74DB-825B-4234-9FF8-AC32FECC3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70" y="1944314"/>
            <a:ext cx="4545931" cy="34976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790B29-830B-44F0-A0CA-1602671B5C2E}"/>
              </a:ext>
            </a:extLst>
          </p:cNvPr>
          <p:cNvSpPr txBox="1"/>
          <p:nvPr/>
        </p:nvSpPr>
        <p:spPr>
          <a:xfrm>
            <a:off x="9446070" y="5072680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👴不干了！</a:t>
            </a:r>
          </a:p>
        </p:txBody>
      </p:sp>
    </p:spTree>
    <p:extLst>
      <p:ext uri="{BB962C8B-B14F-4D97-AF65-F5344CB8AC3E}">
        <p14:creationId xmlns:p14="http://schemas.microsoft.com/office/powerpoint/2010/main" val="227818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536707" y="621565"/>
            <a:ext cx="3585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4000" dirty="0"/>
              <a:t>网站管理员的酒店管理职能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36706" y="2001283"/>
            <a:ext cx="591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网站工作人员可以添加酒店工作人员账号。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45" y="0"/>
            <a:ext cx="4281765" cy="6872990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369344" y="0"/>
            <a:ext cx="4281765" cy="6872990"/>
          </a:xfrm>
          <a:custGeom>
            <a:avLst/>
            <a:gdLst>
              <a:gd name="connsiteX0" fmla="*/ 1990644 w 4281765"/>
              <a:gd name="connsiteY0" fmla="*/ 3293359 h 6872990"/>
              <a:gd name="connsiteX1" fmla="*/ 2571048 w 4281765"/>
              <a:gd name="connsiteY1" fmla="*/ 4294055 h 6872990"/>
              <a:gd name="connsiteX2" fmla="*/ 1410241 w 4281765"/>
              <a:gd name="connsiteY2" fmla="*/ 4294055 h 6872990"/>
              <a:gd name="connsiteX3" fmla="*/ 2462522 w 4281765"/>
              <a:gd name="connsiteY3" fmla="*/ 2479777 h 6872990"/>
              <a:gd name="connsiteX4" fmla="*/ 1990644 w 4281765"/>
              <a:gd name="connsiteY4" fmla="*/ 3293359 h 6872990"/>
              <a:gd name="connsiteX5" fmla="*/ 1632857 w 4281765"/>
              <a:gd name="connsiteY5" fmla="*/ 2676485 h 6872990"/>
              <a:gd name="connsiteX6" fmla="*/ 694666 w 4281765"/>
              <a:gd name="connsiteY6" fmla="*/ 4294055 h 6872990"/>
              <a:gd name="connsiteX7" fmla="*/ 1410241 w 4281765"/>
              <a:gd name="connsiteY7" fmla="*/ 4294055 h 6872990"/>
              <a:gd name="connsiteX8" fmla="*/ 1225402 w 4281765"/>
              <a:gd name="connsiteY8" fmla="*/ 4612742 h 6872990"/>
              <a:gd name="connsiteX9" fmla="*/ 3699642 w 4281765"/>
              <a:gd name="connsiteY9" fmla="*/ 4612742 h 6872990"/>
              <a:gd name="connsiteX10" fmla="*/ 0 w 4281765"/>
              <a:gd name="connsiteY10" fmla="*/ 0 h 6872990"/>
              <a:gd name="connsiteX11" fmla="*/ 4281765 w 4281765"/>
              <a:gd name="connsiteY11" fmla="*/ 0 h 6872990"/>
              <a:gd name="connsiteX12" fmla="*/ 4281765 w 4281765"/>
              <a:gd name="connsiteY12" fmla="*/ 6872990 h 6872990"/>
              <a:gd name="connsiteX13" fmla="*/ 0 w 4281765"/>
              <a:gd name="connsiteY13" fmla="*/ 6872990 h 687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81765" h="6872990">
                <a:moveTo>
                  <a:pt x="1990644" y="3293359"/>
                </a:moveTo>
                <a:lnTo>
                  <a:pt x="2571048" y="4294055"/>
                </a:lnTo>
                <a:lnTo>
                  <a:pt x="1410241" y="4294055"/>
                </a:lnTo>
                <a:close/>
                <a:moveTo>
                  <a:pt x="2462522" y="2479777"/>
                </a:moveTo>
                <a:lnTo>
                  <a:pt x="1990644" y="3293359"/>
                </a:lnTo>
                <a:lnTo>
                  <a:pt x="1632857" y="2676485"/>
                </a:lnTo>
                <a:lnTo>
                  <a:pt x="694666" y="4294055"/>
                </a:lnTo>
                <a:lnTo>
                  <a:pt x="1410241" y="4294055"/>
                </a:lnTo>
                <a:lnTo>
                  <a:pt x="1225402" y="4612742"/>
                </a:lnTo>
                <a:lnTo>
                  <a:pt x="3699642" y="4612742"/>
                </a:lnTo>
                <a:close/>
                <a:moveTo>
                  <a:pt x="0" y="0"/>
                </a:moveTo>
                <a:lnTo>
                  <a:pt x="4281765" y="0"/>
                </a:lnTo>
                <a:lnTo>
                  <a:pt x="4281765" y="6872990"/>
                </a:lnTo>
                <a:lnTo>
                  <a:pt x="0" y="68729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688B34-13A2-4FFC-8289-AC534465F2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36706" y="2776002"/>
            <a:ext cx="4904740" cy="3393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D54F11-4E59-476D-8F36-69E2BF7ED5C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51109" y="6207711"/>
            <a:ext cx="7540891" cy="6502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829408-D4B4-4F37-8A28-5CC5F472EAB3}"/>
              </a:ext>
            </a:extLst>
          </p:cNvPr>
          <p:cNvSpPr txBox="1"/>
          <p:nvPr/>
        </p:nvSpPr>
        <p:spPr>
          <a:xfrm>
            <a:off x="5536706" y="2001283"/>
            <a:ext cx="591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在酒店管理界面，依次将</a:t>
            </a:r>
            <a:r>
              <a:rPr lang="en-US" altLang="zh-CN" sz="2400" dirty="0"/>
              <a:t>6</a:t>
            </a:r>
            <a:r>
              <a:rPr lang="zh-CN" altLang="zh-CN" sz="2400" dirty="0"/>
              <a:t>号管理员所管理的酒店均设置为</a:t>
            </a:r>
            <a:r>
              <a:rPr lang="en-US" altLang="zh-CN" sz="2400" dirty="0"/>
              <a:t>13</a:t>
            </a:r>
            <a:r>
              <a:rPr lang="zh-CN" altLang="zh-CN" sz="2400" dirty="0"/>
              <a:t>号管理员管理即可。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6A89743-B149-4918-8A47-ABCA0C49D20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36704" y="2884358"/>
            <a:ext cx="6655295" cy="39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536707" y="621565"/>
            <a:ext cx="3585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4000" dirty="0"/>
              <a:t>网站管理员的酒店管理职能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36706" y="2001283"/>
            <a:ext cx="591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网站管理员还可以添加新的酒店，默认管理员为空，可以由网站管理员制定一名酒店管理员。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45" y="0"/>
            <a:ext cx="4281765" cy="6872990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369344" y="0"/>
            <a:ext cx="4281765" cy="6872990"/>
          </a:xfrm>
          <a:custGeom>
            <a:avLst/>
            <a:gdLst>
              <a:gd name="connsiteX0" fmla="*/ 1990644 w 4281765"/>
              <a:gd name="connsiteY0" fmla="*/ 3293359 h 6872990"/>
              <a:gd name="connsiteX1" fmla="*/ 2571048 w 4281765"/>
              <a:gd name="connsiteY1" fmla="*/ 4294055 h 6872990"/>
              <a:gd name="connsiteX2" fmla="*/ 1410241 w 4281765"/>
              <a:gd name="connsiteY2" fmla="*/ 4294055 h 6872990"/>
              <a:gd name="connsiteX3" fmla="*/ 2462522 w 4281765"/>
              <a:gd name="connsiteY3" fmla="*/ 2479777 h 6872990"/>
              <a:gd name="connsiteX4" fmla="*/ 1990644 w 4281765"/>
              <a:gd name="connsiteY4" fmla="*/ 3293359 h 6872990"/>
              <a:gd name="connsiteX5" fmla="*/ 1632857 w 4281765"/>
              <a:gd name="connsiteY5" fmla="*/ 2676485 h 6872990"/>
              <a:gd name="connsiteX6" fmla="*/ 694666 w 4281765"/>
              <a:gd name="connsiteY6" fmla="*/ 4294055 h 6872990"/>
              <a:gd name="connsiteX7" fmla="*/ 1410241 w 4281765"/>
              <a:gd name="connsiteY7" fmla="*/ 4294055 h 6872990"/>
              <a:gd name="connsiteX8" fmla="*/ 1225402 w 4281765"/>
              <a:gd name="connsiteY8" fmla="*/ 4612742 h 6872990"/>
              <a:gd name="connsiteX9" fmla="*/ 3699642 w 4281765"/>
              <a:gd name="connsiteY9" fmla="*/ 4612742 h 6872990"/>
              <a:gd name="connsiteX10" fmla="*/ 0 w 4281765"/>
              <a:gd name="connsiteY10" fmla="*/ 0 h 6872990"/>
              <a:gd name="connsiteX11" fmla="*/ 4281765 w 4281765"/>
              <a:gd name="connsiteY11" fmla="*/ 0 h 6872990"/>
              <a:gd name="connsiteX12" fmla="*/ 4281765 w 4281765"/>
              <a:gd name="connsiteY12" fmla="*/ 6872990 h 6872990"/>
              <a:gd name="connsiteX13" fmla="*/ 0 w 4281765"/>
              <a:gd name="connsiteY13" fmla="*/ 6872990 h 687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81765" h="6872990">
                <a:moveTo>
                  <a:pt x="1990644" y="3293359"/>
                </a:moveTo>
                <a:lnTo>
                  <a:pt x="2571048" y="4294055"/>
                </a:lnTo>
                <a:lnTo>
                  <a:pt x="1410241" y="4294055"/>
                </a:lnTo>
                <a:close/>
                <a:moveTo>
                  <a:pt x="2462522" y="2479777"/>
                </a:moveTo>
                <a:lnTo>
                  <a:pt x="1990644" y="3293359"/>
                </a:lnTo>
                <a:lnTo>
                  <a:pt x="1632857" y="2676485"/>
                </a:lnTo>
                <a:lnTo>
                  <a:pt x="694666" y="4294055"/>
                </a:lnTo>
                <a:lnTo>
                  <a:pt x="1410241" y="4294055"/>
                </a:lnTo>
                <a:lnTo>
                  <a:pt x="1225402" y="4612742"/>
                </a:lnTo>
                <a:lnTo>
                  <a:pt x="3699642" y="4612742"/>
                </a:lnTo>
                <a:close/>
                <a:moveTo>
                  <a:pt x="0" y="0"/>
                </a:moveTo>
                <a:lnTo>
                  <a:pt x="4281765" y="0"/>
                </a:lnTo>
                <a:lnTo>
                  <a:pt x="4281765" y="6872990"/>
                </a:lnTo>
                <a:lnTo>
                  <a:pt x="0" y="68729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3DB630-2717-4F85-8BCE-DC2ECE9F1D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51108" cy="53232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35EF9F-5DEC-4986-BF53-B76A5DE5FCA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5313116"/>
            <a:ext cx="7540891" cy="4880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8F260C6-4881-4E34-BBD5-1B977C4DD5C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40890" y="2915550"/>
            <a:ext cx="4651109" cy="39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0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156" y="1"/>
            <a:ext cx="12226154" cy="6857999"/>
            <a:chOff x="-34156" y="1"/>
            <a:chExt cx="12226154" cy="685799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9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234862" y="1"/>
              <a:ext cx="1957136" cy="68579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409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 flipH="1">
              <a:off x="-34156" y="1"/>
              <a:ext cx="10845602" cy="6857999"/>
            </a:xfrm>
            <a:prstGeom prst="rect">
              <a:avLst/>
            </a:prstGeom>
          </p:spPr>
        </p:pic>
      </p:grpSp>
      <p:sp>
        <p:nvSpPr>
          <p:cNvPr id="4" name="等腰三角形 3"/>
          <p:cNvSpPr/>
          <p:nvPr/>
        </p:nvSpPr>
        <p:spPr>
          <a:xfrm flipV="1">
            <a:off x="9430891" y="1374367"/>
            <a:ext cx="1961804" cy="1691210"/>
          </a:xfrm>
          <a:prstGeom prst="triangle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11584" y="719844"/>
            <a:ext cx="1770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65799" y="2154320"/>
            <a:ext cx="294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心路历程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62151" y="3505893"/>
            <a:ext cx="7292159" cy="1125080"/>
          </a:xfrm>
          <a:prstGeom prst="rect">
            <a:avLst/>
          </a:prstGeom>
          <a:solidFill>
            <a:srgbClr val="CAD5E8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61455" y="3553755"/>
            <a:ext cx="7032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cs typeface="+mn-ea"/>
                <a:sym typeface="+mn-lt"/>
              </a:rPr>
              <a:t>团队开发</a:t>
            </a:r>
            <a:r>
              <a:rPr lang="zh-CN" altLang="en-US" sz="4000" b="1" dirty="0">
                <a:solidFill>
                  <a:srgbClr val="002060"/>
                </a:solidFill>
                <a:cs typeface="+mn-ea"/>
                <a:sym typeface="+mn-lt"/>
              </a:rPr>
              <a:t>心路历程</a:t>
            </a:r>
            <a:endParaRPr lang="en-US" altLang="zh-CN" sz="4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071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7600" y="59615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0494" y="1720840"/>
            <a:ext cx="78710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400" dirty="0"/>
              <a:t>对</a:t>
            </a:r>
            <a:r>
              <a:rPr lang="en-US" altLang="zh-CN" sz="2400" dirty="0"/>
              <a:t>Web</a:t>
            </a:r>
            <a:r>
              <a:rPr lang="zh-CN" altLang="zh-CN" sz="2400" dirty="0"/>
              <a:t>开发基本上是完全未知</a:t>
            </a:r>
            <a:r>
              <a:rPr lang="zh-CN" altLang="en-US" sz="2400" dirty="0"/>
              <a:t>，遑论</a:t>
            </a:r>
            <a:r>
              <a:rPr lang="en-US" altLang="zh-CN" sz="2400" dirty="0" err="1"/>
              <a:t>vue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400" dirty="0"/>
              <a:t>想在群里问问题却又不知道问什么，看了看别人已经问过的问题发现竟然连问题本身也看不懂。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对代码作业</a:t>
            </a:r>
            <a:r>
              <a:rPr lang="zh-CN" altLang="zh-CN" sz="2400" dirty="0"/>
              <a:t>体系结构</a:t>
            </a:r>
            <a:r>
              <a:rPr lang="zh-CN" altLang="en-US" sz="2400" dirty="0"/>
              <a:t>不熟悉，</a:t>
            </a:r>
            <a:r>
              <a:rPr lang="zh-CN" altLang="zh-CN" sz="2400" dirty="0"/>
              <a:t>代码作业前期举步维艰，开始的时候自己定的任务的</a:t>
            </a:r>
            <a:r>
              <a:rPr lang="en-US" altLang="zh-CN" sz="2400" dirty="0"/>
              <a:t>DDL</a:t>
            </a:r>
            <a:r>
              <a:rPr lang="zh-CN" altLang="zh-CN" sz="2400" dirty="0"/>
              <a:t>总是完不成而延期</a:t>
            </a:r>
            <a:r>
              <a:rPr lang="zh-CN" altLang="en-US" sz="2400" dirty="0"/>
              <a:t>。</a:t>
            </a:r>
            <a:endParaRPr lang="zh-CN" altLang="zh-CN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C1577-275D-46B4-830D-1180B8D31D31}"/>
              </a:ext>
            </a:extLst>
          </p:cNvPr>
          <p:cNvSpPr txBox="1"/>
          <p:nvPr/>
        </p:nvSpPr>
        <p:spPr>
          <a:xfrm>
            <a:off x="887766" y="671878"/>
            <a:ext cx="2237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/>
              <a:t>艰苦的过程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5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7600" y="59615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0494" y="1933904"/>
            <a:ext cx="78710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Git  commit</a:t>
            </a:r>
            <a:r>
              <a:rPr lang="zh-CN" altLang="zh-CN" sz="2400" dirty="0">
                <a:latin typeface="+mn-ea"/>
              </a:rPr>
              <a:t>信息乱写</a:t>
            </a: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+mn-ea"/>
              </a:rPr>
              <a:t>循环依赖</a:t>
            </a: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+mn-ea"/>
              </a:rPr>
              <a:t>提交有</a:t>
            </a:r>
            <a:r>
              <a:rPr lang="en-US" altLang="zh-CN" sz="2400" dirty="0">
                <a:latin typeface="+mn-ea"/>
              </a:rPr>
              <a:t>bug</a:t>
            </a:r>
            <a:r>
              <a:rPr lang="zh-CN" altLang="zh-CN" sz="2400" dirty="0">
                <a:latin typeface="+mn-ea"/>
              </a:rPr>
              <a:t>的代码</a:t>
            </a: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+mn-ea"/>
              </a:rPr>
              <a:t>提交风格错乱的代码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C1577-275D-46B4-830D-1180B8D31D31}"/>
              </a:ext>
            </a:extLst>
          </p:cNvPr>
          <p:cNvSpPr txBox="1"/>
          <p:nvPr/>
        </p:nvSpPr>
        <p:spPr>
          <a:xfrm>
            <a:off x="887766" y="671878"/>
            <a:ext cx="2237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遇到的“坑”</a:t>
            </a:r>
            <a:endParaRPr lang="zh-CN" altLang="zh-CN" sz="28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3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7600" y="59615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95008" y="2158989"/>
            <a:ext cx="10222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zh-CN" sz="2400" dirty="0"/>
              <a:t>沟通十分重要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/>
              <a:t>有问题要及时和队员提出，队员要尽力及时帮助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/>
              <a:t>团队管理要有条理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不囿于别人或自己的开发经验，因项目制宜，选择最合适的开发方式</a:t>
            </a:r>
            <a:endParaRPr lang="en-US" altLang="zh-CN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/>
              <a:t>善用工具，可以节省大量时间</a:t>
            </a:r>
            <a:endParaRPr lang="zh-CN" altLang="zh-CN" sz="24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C1577-275D-46B4-830D-1180B8D31D31}"/>
              </a:ext>
            </a:extLst>
          </p:cNvPr>
          <p:cNvSpPr txBox="1"/>
          <p:nvPr/>
        </p:nvSpPr>
        <p:spPr>
          <a:xfrm>
            <a:off x="887766" y="671878"/>
            <a:ext cx="2237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总结与回顾</a:t>
            </a:r>
            <a:endParaRPr lang="zh-CN" altLang="zh-CN" sz="2800" b="1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C2EBC5-13D9-4234-94BF-24F4E00AEDB6}"/>
              </a:ext>
            </a:extLst>
          </p:cNvPr>
          <p:cNvSpPr txBox="1"/>
          <p:nvPr/>
        </p:nvSpPr>
        <p:spPr>
          <a:xfrm>
            <a:off x="1474567" y="1259175"/>
            <a:ext cx="1006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回想这一艰苦的过程，我</a:t>
            </a:r>
            <a:r>
              <a:rPr lang="zh-CN" altLang="en-US" dirty="0"/>
              <a:t>们</a:t>
            </a:r>
            <a:r>
              <a:rPr lang="zh-CN" altLang="zh-CN" dirty="0"/>
              <a:t>想和大家分享一下我们在这次大作业中总结的经验和学到的东西</a:t>
            </a:r>
          </a:p>
          <a:p>
            <a:r>
              <a:rPr lang="zh-CN" altLang="zh-CN" dirty="0"/>
              <a:t>在团队方面，我们有这么几个收获：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435881-7078-4B51-A057-611A5C0B4B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7601" y="596154"/>
            <a:ext cx="10739716" cy="56656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B119F4-4D14-4B32-8AB4-C12C2B4CC80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7602" y="596153"/>
            <a:ext cx="10739715" cy="56656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498A57F-F7F1-48ED-91A1-3CE9E7E692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7602" y="583063"/>
            <a:ext cx="10739715" cy="56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"/>
            <a:ext cx="12219830" cy="33481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24556" y="3759787"/>
            <a:ext cx="888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ABCC"/>
                </a:solidFill>
                <a:cs typeface="+mn-ea"/>
                <a:sym typeface="+mn-lt"/>
              </a:rPr>
              <a:t>01</a:t>
            </a:r>
            <a:endParaRPr lang="zh-CN" altLang="en-US" sz="4800" dirty="0">
              <a:solidFill>
                <a:srgbClr val="6AABCC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66882" y="3763071"/>
            <a:ext cx="970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ABCC"/>
                </a:solidFill>
                <a:cs typeface="+mn-ea"/>
                <a:sym typeface="+mn-lt"/>
              </a:rPr>
              <a:t>02</a:t>
            </a:r>
            <a:endParaRPr lang="zh-CN" altLang="en-US" sz="4800" dirty="0">
              <a:solidFill>
                <a:srgbClr val="6AABCC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59807" y="3763071"/>
            <a:ext cx="888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ABCC"/>
                </a:solidFill>
                <a:cs typeface="+mn-ea"/>
                <a:sym typeface="+mn-lt"/>
              </a:rPr>
              <a:t>03</a:t>
            </a:r>
            <a:endParaRPr lang="zh-CN" altLang="en-US" sz="4800" dirty="0">
              <a:solidFill>
                <a:srgbClr val="6AABCC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9851" y="4583211"/>
            <a:ext cx="242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模块职责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9803" y="5070501"/>
            <a:ext cx="2177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要明确每个模块他应该有的职责是什么，不应该有的职责是什么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2192000" cy="3325091"/>
          </a:xfrm>
          <a:prstGeom prst="rect">
            <a:avLst/>
          </a:prstGeom>
          <a:solidFill>
            <a:srgbClr val="BCD2E3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728015" y="218820"/>
            <a:ext cx="2735970" cy="1835606"/>
            <a:chOff x="5079253" y="572273"/>
            <a:chExt cx="2735970" cy="1835606"/>
          </a:xfrm>
        </p:grpSpPr>
        <p:sp>
          <p:nvSpPr>
            <p:cNvPr id="25" name="等腰三角形 24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117061" y="2196920"/>
            <a:ext cx="593426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dirty="0"/>
              <a:t>在具体开发的过程当中，我们也学到了很多东西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/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91653" y="4589503"/>
            <a:ext cx="242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需求的可行性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393902" y="4583211"/>
            <a:ext cx="242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坚持理论实际结合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6143AE-975A-4FD5-8C7B-BDBA4E288A1B}"/>
              </a:ext>
            </a:extLst>
          </p:cNvPr>
          <p:cNvSpPr txBox="1"/>
          <p:nvPr/>
        </p:nvSpPr>
        <p:spPr>
          <a:xfrm>
            <a:off x="3463187" y="5075046"/>
            <a:ext cx="217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需求的确定要认真思考他的可行性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CA7A7E-7D66-43F4-9772-0BD9D4FF54A1}"/>
              </a:ext>
            </a:extLst>
          </p:cNvPr>
          <p:cNvSpPr txBox="1"/>
          <p:nvPr/>
        </p:nvSpPr>
        <p:spPr>
          <a:xfrm>
            <a:off x="6636209" y="5045889"/>
            <a:ext cx="2177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理论知识和写代码要结合起来才能加深理解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BF2C44-C7C7-40D6-96A6-64FC18EC27A7}"/>
              </a:ext>
            </a:extLst>
          </p:cNvPr>
          <p:cNvSpPr txBox="1"/>
          <p:nvPr/>
        </p:nvSpPr>
        <p:spPr>
          <a:xfrm>
            <a:off x="10021711" y="3763071"/>
            <a:ext cx="888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ABCC"/>
                </a:solidFill>
                <a:cs typeface="+mn-ea"/>
                <a:sym typeface="+mn-lt"/>
              </a:rPr>
              <a:t>04</a:t>
            </a:r>
            <a:endParaRPr lang="zh-CN" altLang="en-US" sz="4800" dirty="0">
              <a:solidFill>
                <a:srgbClr val="6AABCC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C4E5F3-62DD-4A04-B157-102A0CFC6149}"/>
              </a:ext>
            </a:extLst>
          </p:cNvPr>
          <p:cNvSpPr txBox="1"/>
          <p:nvPr/>
        </p:nvSpPr>
        <p:spPr>
          <a:xfrm>
            <a:off x="9171861" y="4583211"/>
            <a:ext cx="242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善用官方文档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5A4A257-B8AA-4B61-B196-69B61B1D2D4F}"/>
              </a:ext>
            </a:extLst>
          </p:cNvPr>
          <p:cNvSpPr txBox="1"/>
          <p:nvPr/>
        </p:nvSpPr>
        <p:spPr>
          <a:xfrm>
            <a:off x="9376958" y="5046410"/>
            <a:ext cx="217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一定要多看官方文档</a:t>
            </a:r>
            <a:endParaRPr lang="en-US" altLang="zh-CN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44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3195"/>
            <a:ext cx="12192000" cy="1954941"/>
          </a:xfrm>
          <a:prstGeom prst="rect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8545" y="601646"/>
            <a:ext cx="3843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cs typeface="+mn-ea"/>
                <a:sym typeface="+mn-lt"/>
              </a:rPr>
              <a:t>C</a:t>
            </a:r>
            <a:r>
              <a:rPr lang="en-US" altLang="zh-CN" sz="4800" dirty="0">
                <a:cs typeface="+mn-ea"/>
                <a:sym typeface="+mn-lt"/>
              </a:rPr>
              <a:t>ONTENTS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469035" y="3007222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469034" y="3942818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469034" y="4875426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20453" y="2826755"/>
            <a:ext cx="293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cs typeface="+mn-ea"/>
                <a:sym typeface="+mn-lt"/>
              </a:rPr>
              <a:t>01</a:t>
            </a:r>
            <a:r>
              <a:rPr lang="en-US" altLang="zh-CN" sz="2400" b="1" dirty="0">
                <a:cs typeface="+mn-ea"/>
                <a:sym typeface="+mn-lt"/>
              </a:rPr>
              <a:t>      </a:t>
            </a:r>
            <a:r>
              <a:rPr lang="zh-CN" altLang="en-US" sz="2400" dirty="0">
                <a:cs typeface="+mn-ea"/>
                <a:sym typeface="+mn-lt"/>
              </a:rPr>
              <a:t>项目思路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816613" y="3118100"/>
            <a:ext cx="432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Project ideas</a:t>
            </a:r>
            <a:r>
              <a:rPr lang="en-US" altLang="zh-CN" sz="1600" dirty="0">
                <a:cs typeface="+mn-ea"/>
                <a:sym typeface="+mn-lt"/>
              </a:rPr>
              <a:t>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703979" y="3767594"/>
            <a:ext cx="295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cs typeface="+mn-ea"/>
                <a:sym typeface="+mn-lt"/>
              </a:rPr>
              <a:t>02</a:t>
            </a:r>
            <a:r>
              <a:rPr lang="en-US" altLang="zh-CN" sz="2400" b="1" dirty="0">
                <a:cs typeface="+mn-ea"/>
                <a:sym typeface="+mn-lt"/>
              </a:rPr>
              <a:t>      </a:t>
            </a:r>
            <a:r>
              <a:rPr lang="zh-CN" altLang="en-US" sz="2400" dirty="0">
                <a:cs typeface="+mn-ea"/>
                <a:sym typeface="+mn-lt"/>
              </a:rPr>
              <a:t>项目结果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720453" y="4708433"/>
            <a:ext cx="293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cs typeface="+mn-ea"/>
                <a:sym typeface="+mn-lt"/>
              </a:rPr>
              <a:t>03   </a:t>
            </a:r>
            <a:r>
              <a:rPr lang="zh-CN" altLang="en-US" sz="2400" dirty="0">
                <a:cs typeface="+mn-ea"/>
                <a:sym typeface="+mn-lt"/>
              </a:rPr>
              <a:t>心路历程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16613" y="3996191"/>
            <a:ext cx="504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Project result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16613" y="4979446"/>
            <a:ext cx="547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Journey of mind</a:t>
            </a:r>
            <a:endParaRPr lang="en-US" altLang="zh-CN" sz="1600" dirty="0">
              <a:cs typeface="+mn-ea"/>
              <a:sym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69430" y="1693888"/>
            <a:ext cx="55613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196590" y="313712"/>
            <a:ext cx="0" cy="16444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B9DAA76-093F-4F8F-9005-30C1EA55E0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418" y="2884057"/>
            <a:ext cx="837418" cy="8374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DD6E2F-190D-453B-8257-E63D7B469F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80" y="3767594"/>
            <a:ext cx="829056" cy="8290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D127E0-F357-4EEC-B52B-AE788C51F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80" y="4749584"/>
            <a:ext cx="829056" cy="8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9000"/>
                    </a14:imgEffect>
                    <a14:imgEffect>
                      <a14:brightnessContrast bright="9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6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flipV="1">
            <a:off x="1568335" y="1391146"/>
            <a:ext cx="1961804" cy="1691210"/>
          </a:xfrm>
          <a:prstGeom prst="triangle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84233" y="2422337"/>
            <a:ext cx="7766239" cy="4013973"/>
          </a:xfrm>
          <a:prstGeom prst="rect">
            <a:avLst/>
          </a:prstGeom>
          <a:solidFill>
            <a:srgbClr val="DCE3F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77887" y="2422337"/>
            <a:ext cx="73789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从最开始我们</a:t>
            </a:r>
            <a:r>
              <a:rPr lang="en-US" altLang="zh-CN" sz="2400" dirty="0"/>
              <a:t>Vue</a:t>
            </a:r>
            <a:r>
              <a:rPr lang="zh-CN" altLang="zh-CN" sz="2400" dirty="0"/>
              <a:t>这些东西听都没听过的情况可以看出，我们四个人平时的代码量太少，也缺少“主动去了解计算机技术”的心。计算机技术发展的很快，各种各样的新技术层出不穷，单单跟随着课程上的知识而不去主动获取其他知识是不行的，要有危机感，不主动上进就会被别人淘汰。随时怀有一个求知之心十分重要。总之，通过这次大作业，我们学到了很多以前没接触过的新技术，也对我们自己这两年的学习生活有了比较深刻的反省，意识到了自己的问题，是一次收获颇丰的经历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38348" y="1426235"/>
            <a:ext cx="294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cs typeface="+mn-ea"/>
                <a:sym typeface="+mn-lt"/>
              </a:rPr>
              <a:t>其他方面的感触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219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1999" cy="342451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896090" y="966778"/>
            <a:ext cx="2735970" cy="1835606"/>
            <a:chOff x="5079253" y="572273"/>
            <a:chExt cx="2735970" cy="1835606"/>
          </a:xfrm>
        </p:grpSpPr>
        <p:sp>
          <p:nvSpPr>
            <p:cNvPr id="4" name="等腰三角形 3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2"/>
          <p:cNvSpPr txBox="1"/>
          <p:nvPr/>
        </p:nvSpPr>
        <p:spPr>
          <a:xfrm>
            <a:off x="2524216" y="4397023"/>
            <a:ext cx="96677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1000" dirty="0">
                <a:cs typeface="+mn-ea"/>
                <a:sym typeface="+mn-lt"/>
              </a:rPr>
              <a:t>感谢观看</a:t>
            </a:r>
            <a:endParaRPr lang="zh-CN" altLang="en-US" sz="6600" b="1" spc="1000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750B76-5D3C-498D-A0CB-0CF2F8621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90" y="372609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4"/>
          <a:stretch/>
        </p:blipFill>
        <p:spPr>
          <a:xfrm>
            <a:off x="0" y="0"/>
            <a:ext cx="12192000" cy="686544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flipV="1">
            <a:off x="8927872" y="1246911"/>
            <a:ext cx="1961804" cy="1691210"/>
          </a:xfrm>
          <a:prstGeom prst="triangle">
            <a:avLst/>
          </a:prstGeom>
          <a:solidFill>
            <a:srgbClr val="9DC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4593" y="603808"/>
            <a:ext cx="1679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83240" y="1961734"/>
            <a:ext cx="294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cs typeface="+mn-ea"/>
                <a:sym typeface="+mn-lt"/>
              </a:rPr>
              <a:t>项目思路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7655" y="3070804"/>
            <a:ext cx="7281945" cy="1127094"/>
          </a:xfrm>
          <a:prstGeom prst="rect">
            <a:avLst/>
          </a:prstGeom>
          <a:solidFill>
            <a:srgbClr val="9DC1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4553" y="3311185"/>
            <a:ext cx="7395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cs typeface="+mn-ea"/>
                <a:sym typeface="+mn-lt"/>
              </a:rPr>
              <a:t>我们的酒店管理系统要能</a:t>
            </a:r>
            <a:r>
              <a:rPr lang="zh-CN" altLang="en-US" sz="4000" b="1" dirty="0">
                <a:solidFill>
                  <a:srgbClr val="002060"/>
                </a:solidFill>
                <a:cs typeface="+mn-ea"/>
                <a:sym typeface="+mn-lt"/>
              </a:rPr>
              <a:t>做什么</a:t>
            </a:r>
            <a:r>
              <a:rPr lang="zh-CN" altLang="en-US" sz="3600" dirty="0">
                <a:cs typeface="+mn-ea"/>
                <a:sym typeface="+mn-lt"/>
              </a:rPr>
              <a:t>？</a:t>
            </a:r>
            <a:endParaRPr lang="en-US" altLang="zh-CN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75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"/>
            <a:ext cx="12219830" cy="33481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2932" y="3752214"/>
            <a:ext cx="888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ABCC"/>
                </a:solidFill>
                <a:cs typeface="+mn-ea"/>
                <a:sym typeface="+mn-lt"/>
              </a:rPr>
              <a:t>01</a:t>
            </a:r>
            <a:endParaRPr lang="zh-CN" altLang="en-US" sz="4800" dirty="0">
              <a:solidFill>
                <a:srgbClr val="6AABCC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9008" y="3728597"/>
            <a:ext cx="970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ABCC"/>
                </a:solidFill>
                <a:cs typeface="+mn-ea"/>
                <a:sym typeface="+mn-lt"/>
              </a:rPr>
              <a:t>02</a:t>
            </a:r>
            <a:endParaRPr lang="zh-CN" altLang="en-US" sz="4800" dirty="0">
              <a:solidFill>
                <a:srgbClr val="6AABCC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3538" y="3757453"/>
            <a:ext cx="888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ABCC"/>
                </a:solidFill>
                <a:cs typeface="+mn-ea"/>
                <a:sym typeface="+mn-lt"/>
              </a:rPr>
              <a:t>03</a:t>
            </a:r>
            <a:endParaRPr lang="zh-CN" altLang="en-US" sz="4800" dirty="0">
              <a:solidFill>
                <a:srgbClr val="6AABCC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11" y="4559594"/>
            <a:ext cx="242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对客户来说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911" y="5084852"/>
            <a:ext cx="2838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根据客户填写的信息为客户提供精准服务，让客户能多快好省的找到心仪的酒店，缩短用户花在甄选酒店上面的时间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3697" y="5082799"/>
            <a:ext cx="28264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尽可能使得各项功能清楚明白一目了然便于操作，让酒店管理员在短时间培训后就能上手系统完成各项职能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5465" y="5091744"/>
            <a:ext cx="285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将需要管理的各种群体分类列表，使得网站管理井井有条易于操作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2192000" cy="3325091"/>
          </a:xfrm>
          <a:prstGeom prst="rect">
            <a:avLst/>
          </a:prstGeom>
          <a:solidFill>
            <a:srgbClr val="BCD2E3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728015" y="612195"/>
            <a:ext cx="2735970" cy="1835606"/>
            <a:chOff x="5079253" y="572273"/>
            <a:chExt cx="2735970" cy="1835606"/>
          </a:xfrm>
        </p:grpSpPr>
        <p:sp>
          <p:nvSpPr>
            <p:cNvPr id="25" name="等腰三角形 24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209729" y="2643943"/>
            <a:ext cx="5934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我们希望酒店管理系统能做的事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43697" y="4583211"/>
            <a:ext cx="242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对酒店管理员来说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176863" y="4583211"/>
            <a:ext cx="242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对网站管理员来说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74990CD-CA6B-4A60-9031-B2C6DDF627FC}"/>
              </a:ext>
            </a:extLst>
          </p:cNvPr>
          <p:cNvSpPr txBox="1"/>
          <p:nvPr/>
        </p:nvSpPr>
        <p:spPr>
          <a:xfrm>
            <a:off x="9613276" y="3796916"/>
            <a:ext cx="888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ABCC"/>
                </a:solidFill>
                <a:cs typeface="+mn-ea"/>
                <a:sym typeface="+mn-lt"/>
              </a:rPr>
              <a:t>04</a:t>
            </a:r>
            <a:endParaRPr lang="zh-CN" altLang="en-US" sz="4800" dirty="0">
              <a:solidFill>
                <a:srgbClr val="6AABCC"/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F7B180-FCB5-4DC2-B385-D1427FB9F0D5}"/>
              </a:ext>
            </a:extLst>
          </p:cNvPr>
          <p:cNvSpPr txBox="1"/>
          <p:nvPr/>
        </p:nvSpPr>
        <p:spPr>
          <a:xfrm>
            <a:off x="8847370" y="4583211"/>
            <a:ext cx="2591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对网站营销人员来说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6D88E6-579E-4B28-AAED-8ED4D94DDD75}"/>
              </a:ext>
            </a:extLst>
          </p:cNvPr>
          <p:cNvSpPr txBox="1"/>
          <p:nvPr/>
        </p:nvSpPr>
        <p:spPr>
          <a:xfrm>
            <a:off x="8847370" y="5076719"/>
            <a:ext cx="285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使得网站营销策略列表化，可视化，方便查看，制定与删除</a:t>
            </a:r>
            <a:endParaRPr lang="en-US" altLang="zh-CN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76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7600" y="59615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6824" y="2233981"/>
            <a:ext cx="102012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团队规模较小</a:t>
            </a:r>
            <a:r>
              <a:rPr lang="en-US" altLang="zh-CN" sz="2400" dirty="0">
                <a:latin typeface="+mn-ea"/>
              </a:rPr>
              <a:t>    --&gt; </a:t>
            </a:r>
            <a:r>
              <a:rPr lang="zh-CN" altLang="zh-CN" sz="2400" dirty="0">
                <a:latin typeface="+mn-ea"/>
              </a:rPr>
              <a:t>实现需求有限，列出优先实现的需求并实现。 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zh-CN" sz="24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民主团队模式</a:t>
            </a:r>
            <a:r>
              <a:rPr lang="en-US" altLang="zh-CN" sz="2400" dirty="0">
                <a:latin typeface="+mn-ea"/>
              </a:rPr>
              <a:t>    --&gt; </a:t>
            </a:r>
            <a:r>
              <a:rPr lang="zh-CN" altLang="zh-CN" sz="2400" dirty="0">
                <a:latin typeface="+mn-ea"/>
              </a:rPr>
              <a:t>效率不高，需要前期合理地计划与后期灵活地执行。</a:t>
            </a:r>
            <a:endParaRPr lang="en-US" altLang="zh-CN" sz="2400" dirty="0">
              <a:latin typeface="+mn-ea"/>
            </a:endParaRPr>
          </a:p>
          <a:p>
            <a:r>
              <a:rPr lang="zh-CN" altLang="zh-CN" sz="2400" dirty="0">
                <a:latin typeface="+mn-ea"/>
              </a:rPr>
              <a:t> </a:t>
            </a:r>
          </a:p>
          <a:p>
            <a:r>
              <a:rPr lang="en-US" altLang="zh-CN" sz="2400" dirty="0">
                <a:latin typeface="+mn-ea"/>
              </a:rPr>
              <a:t>3. </a:t>
            </a:r>
            <a:r>
              <a:rPr lang="zh-CN" altLang="zh-CN" sz="2400" dirty="0">
                <a:latin typeface="+mn-ea"/>
              </a:rPr>
              <a:t>组员能力不互补 </a:t>
            </a:r>
            <a:r>
              <a:rPr lang="en-US" altLang="zh-CN" sz="2400" dirty="0">
                <a:latin typeface="+mn-ea"/>
              </a:rPr>
              <a:t>--&gt; </a:t>
            </a:r>
            <a:r>
              <a:rPr lang="zh-CN" altLang="zh-CN" sz="2400" dirty="0">
                <a:latin typeface="+mn-ea"/>
              </a:rPr>
              <a:t>需要合理的分工。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DABC4E-1063-4F68-8640-9475F3A9871A}"/>
              </a:ext>
            </a:extLst>
          </p:cNvPr>
          <p:cNvSpPr txBox="1"/>
          <p:nvPr/>
        </p:nvSpPr>
        <p:spPr>
          <a:xfrm>
            <a:off x="797600" y="683581"/>
            <a:ext cx="3501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小组开发前实际情况</a:t>
            </a:r>
          </a:p>
        </p:txBody>
      </p:sp>
    </p:spTree>
    <p:extLst>
      <p:ext uri="{BB962C8B-B14F-4D97-AF65-F5344CB8AC3E}">
        <p14:creationId xmlns:p14="http://schemas.microsoft.com/office/powerpoint/2010/main" val="40613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7600" y="59615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6824" y="2233981"/>
            <a:ext cx="10201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zh-CN" altLang="zh-CN" sz="2400" dirty="0"/>
              <a:t>开发前，大家对后端都较为熟悉，而对前端只会做静态页面甚至一无所知，更别提前后端交互。然而对于宝贵的前端学习实践机会，每个人都不愿意浪费。</a:t>
            </a:r>
            <a:endParaRPr lang="en-US" altLang="zh-CN" sz="2400" dirty="0"/>
          </a:p>
          <a:p>
            <a:pPr marL="342900" lvl="0" indent="-342900">
              <a:buFont typeface="+mj-lt"/>
              <a:buAutoNum type="arabicPeriod"/>
            </a:pPr>
            <a:endParaRPr lang="zh-CN" altLang="zh-CN" sz="2400" dirty="0"/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2400" dirty="0"/>
              <a:t>项目实现难度</a:t>
            </a:r>
            <a:r>
              <a:rPr lang="zh-CN" altLang="en-US" sz="2400" dirty="0"/>
              <a:t>不高</a:t>
            </a:r>
            <a:r>
              <a:rPr lang="zh-CN" altLang="zh-CN" sz="2400" dirty="0"/>
              <a:t>，规范开发更为重要，如高内聚低耦合，杜绝循环依赖问题</a:t>
            </a:r>
            <a:r>
              <a:rPr lang="zh-CN" altLang="en-US" sz="2400" dirty="0"/>
              <a:t>等</a:t>
            </a:r>
            <a:r>
              <a:rPr lang="zh-CN" altLang="zh-CN" sz="2400" dirty="0"/>
              <a:t>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DABC4E-1063-4F68-8640-9475F3A9871A}"/>
              </a:ext>
            </a:extLst>
          </p:cNvPr>
          <p:cNvSpPr txBox="1"/>
          <p:nvPr/>
        </p:nvSpPr>
        <p:spPr>
          <a:xfrm>
            <a:off x="797599" y="683581"/>
            <a:ext cx="365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分工面临的影响因素</a:t>
            </a:r>
          </a:p>
        </p:txBody>
      </p:sp>
    </p:spTree>
    <p:extLst>
      <p:ext uri="{BB962C8B-B14F-4D97-AF65-F5344CB8AC3E}">
        <p14:creationId xmlns:p14="http://schemas.microsoft.com/office/powerpoint/2010/main" val="28837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7600" y="59615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6824" y="1534710"/>
            <a:ext cx="102012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zh-CN" altLang="zh-CN" dirty="0"/>
              <a:t>按角色分工</a:t>
            </a:r>
          </a:p>
          <a:p>
            <a:r>
              <a:rPr lang="zh-CN" altLang="zh-CN" dirty="0"/>
              <a:t>优势：个人对角色越来越熟悉，开发效率也随之提高。沟通成本低。 </a:t>
            </a:r>
          </a:p>
          <a:p>
            <a:r>
              <a:rPr lang="zh-CN" altLang="zh-CN" dirty="0"/>
              <a:t>劣势：由于不同角色工作量差距极大，多者多劳，还可能导致因</a:t>
            </a:r>
            <a:r>
              <a:rPr lang="en-US" altLang="zh-CN" dirty="0"/>
              <a:t>max</a:t>
            </a:r>
            <a:r>
              <a:rPr lang="zh-CN" altLang="zh-CN" dirty="0"/>
              <a:t>（工作</a:t>
            </a:r>
            <a:r>
              <a:rPr lang="en-US" altLang="zh-CN" dirty="0"/>
              <a:t>/</a:t>
            </a:r>
            <a:r>
              <a:rPr lang="zh-CN" altLang="zh-CN" dirty="0"/>
              <a:t>能力）导致项目延期。</a:t>
            </a:r>
            <a:r>
              <a:rPr lang="en-US" altLang="zh-CN" dirty="0"/>
              <a:t>	</a:t>
            </a:r>
            <a:endParaRPr lang="zh-CN" altLang="zh-CN" dirty="0"/>
          </a:p>
          <a:p>
            <a:pPr lvl="0"/>
            <a:r>
              <a:rPr lang="en-US" altLang="zh-CN" dirty="0"/>
              <a:t>2.</a:t>
            </a:r>
            <a:r>
              <a:rPr lang="zh-CN" altLang="en-US" dirty="0"/>
              <a:t>   </a:t>
            </a:r>
            <a:r>
              <a:rPr lang="zh-CN" altLang="zh-CN" dirty="0"/>
              <a:t>按前后端分工</a:t>
            </a:r>
          </a:p>
          <a:p>
            <a:r>
              <a:rPr lang="zh-CN" altLang="zh-CN" dirty="0"/>
              <a:t>优势：对接方便；开发效率高；现代化的开发方式。</a:t>
            </a:r>
          </a:p>
          <a:p>
            <a:r>
              <a:rPr lang="zh-CN" altLang="zh-CN" dirty="0"/>
              <a:t>劣势</a:t>
            </a:r>
            <a:r>
              <a:rPr lang="en-US" altLang="zh-CN" dirty="0"/>
              <a:t>:  </a:t>
            </a:r>
            <a:r>
              <a:rPr lang="zh-CN" altLang="zh-CN" dirty="0"/>
              <a:t>部分组员失去学习机会，对前端依旧一无所知；沟通成本高，实践中易出现互相等待的死锁。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dirty="0"/>
              <a:t>3.   </a:t>
            </a:r>
            <a:r>
              <a:rPr lang="zh-CN" altLang="zh-CN" dirty="0"/>
              <a:t>按需求</a:t>
            </a:r>
            <a:r>
              <a:rPr lang="zh-CN" altLang="en-US" dirty="0"/>
              <a:t>点</a:t>
            </a:r>
            <a:r>
              <a:rPr lang="zh-CN" altLang="zh-CN" dirty="0"/>
              <a:t>分工</a:t>
            </a:r>
          </a:p>
          <a:p>
            <a:r>
              <a:rPr lang="zh-CN" altLang="zh-CN" dirty="0"/>
              <a:t>优势：大家都能获得学习机会，同时能对整个项目的交互有更深理解；沟通成本低，</a:t>
            </a:r>
            <a:r>
              <a:rPr lang="en-US" altLang="zh-CN" dirty="0"/>
              <a:t>debug</a:t>
            </a:r>
            <a:r>
              <a:rPr lang="zh-CN" altLang="zh-CN" dirty="0"/>
              <a:t>单人可以从前端</a:t>
            </a:r>
            <a:r>
              <a:rPr lang="en-US" altLang="zh-CN" dirty="0"/>
              <a:t>de</a:t>
            </a:r>
            <a:r>
              <a:rPr lang="zh-CN" altLang="zh-CN" dirty="0"/>
              <a:t>到后端到数据库，把对接的时间节省给互相答疑；组员间不会重复实现需求（如用户头像与酒店图片，网站优惠与酒店优惠）。</a:t>
            </a:r>
          </a:p>
          <a:p>
            <a:r>
              <a:rPr lang="zh-CN" altLang="zh-CN" dirty="0"/>
              <a:t>劣势：分工麻烦，</a:t>
            </a:r>
            <a:r>
              <a:rPr lang="zh-CN" altLang="en-US" dirty="0"/>
              <a:t>分工时</a:t>
            </a:r>
            <a:r>
              <a:rPr lang="zh-CN" altLang="zh-CN" dirty="0"/>
              <a:t>需要兼顾工作量、个人能力、重复需求等；一般来说，较</a:t>
            </a:r>
            <a:r>
              <a:rPr lang="en-US" altLang="zh-CN" dirty="0"/>
              <a:t>2</a:t>
            </a:r>
            <a:r>
              <a:rPr lang="zh-CN" altLang="zh-CN" dirty="0"/>
              <a:t>开发效率低；需要腾时间给大家学习三件套和</a:t>
            </a:r>
            <a:r>
              <a:rPr lang="en-US" altLang="zh-CN" dirty="0" err="1"/>
              <a:t>vue</a:t>
            </a:r>
            <a:r>
              <a:rPr lang="zh-CN" altLang="zh-CN" dirty="0"/>
              <a:t>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DABC4E-1063-4F68-8640-9475F3A9871A}"/>
              </a:ext>
            </a:extLst>
          </p:cNvPr>
          <p:cNvSpPr txBox="1"/>
          <p:nvPr/>
        </p:nvSpPr>
        <p:spPr>
          <a:xfrm>
            <a:off x="797599" y="683581"/>
            <a:ext cx="365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分工的思路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7A607A-5FDD-4B9C-9E82-59C572C02BD2}"/>
              </a:ext>
            </a:extLst>
          </p:cNvPr>
          <p:cNvSpPr txBox="1"/>
          <p:nvPr/>
        </p:nvSpPr>
        <p:spPr>
          <a:xfrm>
            <a:off x="3195961" y="683581"/>
            <a:ext cx="819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+mn-ea"/>
              </a:rPr>
              <a:t>由于项目复杂度</a:t>
            </a:r>
            <a:r>
              <a:rPr lang="zh-CN" altLang="en-US" dirty="0">
                <a:latin typeface="+mn-ea"/>
              </a:rPr>
              <a:t>不高</a:t>
            </a:r>
            <a:r>
              <a:rPr lang="zh-CN" altLang="zh-CN" dirty="0">
                <a:latin typeface="+mn-ea"/>
              </a:rPr>
              <a:t>（导致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zh-CN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zh-CN" dirty="0">
                <a:latin typeface="+mn-ea"/>
              </a:rPr>
              <a:t>效率几乎无差别），且大家学习前端意愿较高，综合其它因素考虑后，最终我们选择了</a:t>
            </a:r>
            <a:r>
              <a:rPr lang="zh-CN" altLang="zh-CN" dirty="0">
                <a:solidFill>
                  <a:srgbClr val="FF0000"/>
                </a:solidFill>
                <a:latin typeface="+mn-ea"/>
              </a:rPr>
              <a:t>按需求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点</a:t>
            </a:r>
            <a:r>
              <a:rPr lang="zh-CN" altLang="zh-CN" dirty="0">
                <a:solidFill>
                  <a:srgbClr val="FF0000"/>
                </a:solidFill>
                <a:latin typeface="+mn-ea"/>
              </a:rPr>
              <a:t>分工</a:t>
            </a:r>
            <a:r>
              <a:rPr lang="zh-CN" altLang="zh-CN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9500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7600" y="596153"/>
            <a:ext cx="10739717" cy="5665694"/>
          </a:xfrm>
          <a:prstGeom prst="rect">
            <a:avLst/>
          </a:prstGeom>
          <a:solidFill>
            <a:srgbClr val="DCE3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25835" y="3198167"/>
            <a:ext cx="734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latin typeface="+mn-ea"/>
              </a:rPr>
              <a:t>讨论与分工会议 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zh-CN" sz="2400" dirty="0">
                <a:latin typeface="+mn-ea"/>
              </a:rPr>
              <a:t>评审完成情况会议 （</a:t>
            </a:r>
            <a:r>
              <a:rPr lang="en-US" altLang="zh-CN" sz="2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zh-CN" sz="2400" dirty="0">
                <a:latin typeface="+mn-ea"/>
              </a:rPr>
              <a:t>跟踪会议）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DABC4E-1063-4F68-8640-9475F3A9871A}"/>
              </a:ext>
            </a:extLst>
          </p:cNvPr>
          <p:cNvSpPr txBox="1"/>
          <p:nvPr/>
        </p:nvSpPr>
        <p:spPr>
          <a:xfrm>
            <a:off x="797599" y="683581"/>
            <a:ext cx="365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会议安排思路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57786B-4C5F-42FA-9326-AA059AFE4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27" y="1192306"/>
            <a:ext cx="7529212" cy="50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9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1556</Words>
  <Application>Microsoft Office PowerPoint</Application>
  <PresentationFormat>宽屏</PresentationFormat>
  <Paragraphs>149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4" baseType="lpstr"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赵月</dc:creator>
  <cp:lastModifiedBy>郭 增嘉</cp:lastModifiedBy>
  <cp:revision>135</cp:revision>
  <dcterms:created xsi:type="dcterms:W3CDTF">2017-01-20T13:15:54Z</dcterms:created>
  <dcterms:modified xsi:type="dcterms:W3CDTF">2020-07-01T08:31:30Z</dcterms:modified>
</cp:coreProperties>
</file>